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 id="2147483694" r:id="rId5"/>
  </p:sldMasterIdLst>
  <p:notesMasterIdLst>
    <p:notesMasterId r:id="rId27"/>
  </p:notesMasterIdLst>
  <p:sldIdLst>
    <p:sldId id="256" r:id="rId6"/>
    <p:sldId id="257" r:id="rId7"/>
    <p:sldId id="260" r:id="rId8"/>
    <p:sldId id="259" r:id="rId9"/>
    <p:sldId id="268" r:id="rId10"/>
    <p:sldId id="267" r:id="rId11"/>
    <p:sldId id="263" r:id="rId12"/>
    <p:sldId id="261" r:id="rId13"/>
    <p:sldId id="272" r:id="rId14"/>
    <p:sldId id="262" r:id="rId15"/>
    <p:sldId id="270" r:id="rId16"/>
    <p:sldId id="266" r:id="rId17"/>
    <p:sldId id="258" r:id="rId18"/>
    <p:sldId id="299" r:id="rId19"/>
    <p:sldId id="300" r:id="rId20"/>
    <p:sldId id="301" r:id="rId21"/>
    <p:sldId id="298" r:id="rId22"/>
    <p:sldId id="302" r:id="rId23"/>
    <p:sldId id="303" r:id="rId24"/>
    <p:sldId id="293" r:id="rId25"/>
    <p:sldId id="265" r:id="rId26"/>
  </p:sldIdLst>
  <p:sldSz cx="18288000" cy="10287000"/>
  <p:notesSz cx="6858000" cy="9144000"/>
  <p:embeddedFontLst>
    <p:embeddedFont>
      <p:font typeface="Franklin Gothic Book" panose="020B0503020102020204" pitchFamily="34" charset="0"/>
      <p:regular r:id="rId28"/>
      <p:italic r:id="rId29"/>
    </p:embeddedFont>
    <p:embeddedFont>
      <p:font typeface="Montserrat" panose="00000500000000000000" pitchFamily="2" charset="0"/>
      <p:regular r:id="rId30"/>
      <p:bold r:id="rId31"/>
      <p:italic r:id="rId32"/>
      <p:boldItalic r:id="rId33"/>
    </p:embeddedFont>
    <p:embeddedFont>
      <p:font typeface="Poppins" panose="00000500000000000000" pitchFamily="2" charset="0"/>
      <p:regular r:id="rId34"/>
      <p:bold r:id="rId35"/>
      <p:italic r:id="rId36"/>
      <p:boldItalic r:id="rId37"/>
    </p:embeddedFont>
    <p:embeddedFont>
      <p:font typeface="Poppins Bold" panose="00000800000000000000" charset="0"/>
      <p:regular r:id="rId38"/>
      <p:bold r:id="rId39"/>
    </p:embeddedFont>
    <p:embeddedFont>
      <p:font typeface="Poppins Medium" panose="00000600000000000000" pitchFamily="2" charset="0"/>
      <p:regular r:id="rId40"/>
      <p:italic r:id="rId41"/>
    </p:embeddedFont>
    <p:embeddedFont>
      <p:font typeface="Poppins Semi-Bold" panose="020B0604020202020204" charset="0"/>
      <p:regular r:id="rId4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60" d="100"/>
          <a:sy n="60" d="100"/>
        </p:scale>
        <p:origin x="370" y="67"/>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font" Target="fonts/font12.fntdata"/><Relationship Id="rId21" Type="http://schemas.openxmlformats.org/officeDocument/2006/relationships/slide" Target="slides/slide16.xml"/><Relationship Id="rId34" Type="http://schemas.openxmlformats.org/officeDocument/2006/relationships/font" Target="fonts/font7.fntdata"/><Relationship Id="rId42" Type="http://schemas.openxmlformats.org/officeDocument/2006/relationships/font" Target="fonts/font15.fntdata"/><Relationship Id="rId47" Type="http://schemas.microsoft.com/office/2016/11/relationships/changesInfo" Target="changesInfos/changesInfo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font" Target="fonts/font2.fntdata"/><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font" Target="fonts/font13.fntdata"/><Relationship Id="rId45"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font" Target="fonts/font1.fntdata"/><Relationship Id="rId36" Type="http://schemas.openxmlformats.org/officeDocument/2006/relationships/font" Target="fonts/font9.fntdata"/><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font" Target="fonts/font4.fntdata"/><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 Id="rId43" Type="http://schemas.openxmlformats.org/officeDocument/2006/relationships/presProps" Target="presProp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font" Target="fonts/font6.fntdata"/><Relationship Id="rId38" Type="http://schemas.openxmlformats.org/officeDocument/2006/relationships/font" Target="fonts/font11.fntdata"/><Relationship Id="rId46" Type="http://schemas.openxmlformats.org/officeDocument/2006/relationships/tableStyles" Target="tableStyles.xml"/><Relationship Id="rId20" Type="http://schemas.openxmlformats.org/officeDocument/2006/relationships/slide" Target="slides/slide15.xml"/><Relationship Id="rId41" Type="http://schemas.openxmlformats.org/officeDocument/2006/relationships/font" Target="fonts/font14.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arr Largin" userId="111b20ae-d271-4658-910e-f745a71addd7" providerId="ADAL" clId="{97F94BCB-2571-4D1A-AF5F-0890EA8F92BF}"/>
    <pc:docChg chg="undo custSel modSld">
      <pc:chgData name="Starr Largin" userId="111b20ae-d271-4658-910e-f745a71addd7" providerId="ADAL" clId="{97F94BCB-2571-4D1A-AF5F-0890EA8F92BF}" dt="2026-02-12T15:02:51.205" v="166" actId="1076"/>
      <pc:docMkLst>
        <pc:docMk/>
      </pc:docMkLst>
      <pc:sldChg chg="modSp mod">
        <pc:chgData name="Starr Largin" userId="111b20ae-d271-4658-910e-f745a71addd7" providerId="ADAL" clId="{97F94BCB-2571-4D1A-AF5F-0890EA8F92BF}" dt="2026-02-12T15:02:51.205" v="166" actId="1076"/>
        <pc:sldMkLst>
          <pc:docMk/>
          <pc:sldMk cId="3179893636" sldId="293"/>
        </pc:sldMkLst>
        <pc:spChg chg="mod">
          <ac:chgData name="Starr Largin" userId="111b20ae-d271-4658-910e-f745a71addd7" providerId="ADAL" clId="{97F94BCB-2571-4D1A-AF5F-0890EA8F92BF}" dt="2026-02-12T15:02:51.205" v="166" actId="1076"/>
          <ac:spMkLst>
            <pc:docMk/>
            <pc:sldMk cId="3179893636" sldId="293"/>
            <ac:spMk id="2" creationId="{7C5DA643-9DA3-A30C-55BA-9985572439DB}"/>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03940A6-430F-4C1C-B1B3-BE94BF2C07A4}" type="datetimeFigureOut">
              <a:rPr lang="en-US" smtClean="0"/>
              <a:t>2/12/2026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91F93CC-7E0F-4FAD-BC88-7BAD8A8B510F}" type="slidenum">
              <a:rPr lang="en-US" smtClean="0"/>
              <a:t>‹#›</a:t>
            </a:fld>
            <a:endParaRPr lang="en-US"/>
          </a:p>
        </p:txBody>
      </p:sp>
    </p:spTree>
    <p:extLst>
      <p:ext uri="{BB962C8B-B14F-4D97-AF65-F5344CB8AC3E}">
        <p14:creationId xmlns:p14="http://schemas.microsoft.com/office/powerpoint/2010/main" val="24936967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2/12/2026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Encabezado de sección">
    <p:spTree>
      <p:nvGrpSpPr>
        <p:cNvPr id="1" name=""/>
        <p:cNvGrpSpPr/>
        <p:nvPr/>
      </p:nvGrpSpPr>
      <p:grpSpPr>
        <a:xfrm>
          <a:off x="0" y="0"/>
          <a:ext cx="0" cy="0"/>
          <a:chOff x="0" y="0"/>
          <a:chExt cx="0" cy="0"/>
        </a:xfrm>
      </p:grpSpPr>
      <p:pic>
        <p:nvPicPr>
          <p:cNvPr id="11" name="Imagen 10" descr="Dibujo de un perro&#10;&#10;Descripción generada automáticamente con confianza baja">
            <a:extLst>
              <a:ext uri="{FF2B5EF4-FFF2-40B4-BE49-F238E27FC236}">
                <a16:creationId xmlns:a16="http://schemas.microsoft.com/office/drawing/2014/main" id="{3D843673-896F-78AB-B26D-1CD50C409E4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21267" y="9264547"/>
            <a:ext cx="3412067" cy="531389"/>
          </a:xfrm>
          <a:prstGeom prst="rect">
            <a:avLst/>
          </a:prstGeom>
        </p:spPr>
      </p:pic>
      <p:pic>
        <p:nvPicPr>
          <p:cNvPr id="3" name="Picture 2" descr="A person holding a phone&#10;&#10;Description automatically generated">
            <a:extLst>
              <a:ext uri="{FF2B5EF4-FFF2-40B4-BE49-F238E27FC236}">
                <a16:creationId xmlns:a16="http://schemas.microsoft.com/office/drawing/2014/main" id="{26C64AD6-7BBE-02E9-1201-A35F6941C476}"/>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0" y="-185737"/>
            <a:ext cx="18288000" cy="11315063"/>
          </a:xfrm>
          <a:prstGeom prst="rect">
            <a:avLst/>
          </a:prstGeom>
        </p:spPr>
      </p:pic>
      <p:sp>
        <p:nvSpPr>
          <p:cNvPr id="4" name="Rectangle 3">
            <a:extLst>
              <a:ext uri="{FF2B5EF4-FFF2-40B4-BE49-F238E27FC236}">
                <a16:creationId xmlns:a16="http://schemas.microsoft.com/office/drawing/2014/main" id="{78C48918-8633-8B77-A2E5-9F73DF737952}"/>
              </a:ext>
            </a:extLst>
          </p:cNvPr>
          <p:cNvSpPr/>
          <p:nvPr userDrawn="1"/>
        </p:nvSpPr>
        <p:spPr>
          <a:xfrm>
            <a:off x="0" y="-200025"/>
            <a:ext cx="18288000" cy="11358563"/>
          </a:xfrm>
          <a:prstGeom prst="rect">
            <a:avLst/>
          </a:prstGeom>
          <a:solidFill>
            <a:srgbClr val="193E6E">
              <a:alpha val="90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700"/>
          </a:p>
        </p:txBody>
      </p:sp>
    </p:spTree>
    <p:extLst>
      <p:ext uri="{BB962C8B-B14F-4D97-AF65-F5344CB8AC3E}">
        <p14:creationId xmlns:p14="http://schemas.microsoft.com/office/powerpoint/2010/main" val="38677717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2/12/2026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2/12/2026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2/12/2026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2/12/2026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2/12/2026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1"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2/12/2026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75588383"/>
      </p:ext>
    </p:extLst>
  </p:cSld>
  <p:clrMap bg1="lt1" tx1="dk1" bg2="lt2" tx2="dk2" accent1="accent1" accent2="accent2" accent3="accent3" accent4="accent4" accent5="accent5" accent6="accent6" hlink="hlink" folHlink="folHlink"/>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8.jpe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1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24.jpe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29.jpeg"/><Relationship Id="rId5" Type="http://schemas.openxmlformats.org/officeDocument/2006/relationships/image" Target="../media/image28.svg"/><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3" Type="http://schemas.openxmlformats.org/officeDocument/2006/relationships/hyperlink" Target="https://www.nacha.org/rules/risk-management-topics-fraud-monitoring-phase-2" TargetMode="External"/><Relationship Id="rId2" Type="http://schemas.openxmlformats.org/officeDocument/2006/relationships/hyperlink" Target="https://www.nacha.org/rules/risk-management-topics-fraud-monitoring-phase-1" TargetMode="External"/><Relationship Id="rId1" Type="http://schemas.openxmlformats.org/officeDocument/2006/relationships/slideLayout" Target="../slideLayouts/slideLayout7.xml"/><Relationship Id="rId6" Type="http://schemas.openxmlformats.org/officeDocument/2006/relationships/image" Target="../media/image30.jpeg"/><Relationship Id="rId5" Type="http://schemas.openxmlformats.org/officeDocument/2006/relationships/image" Target="../media/image13.svg"/><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Layout" Target="../slideLayouts/slideLayout7.xml"/><Relationship Id="rId5" Type="http://schemas.openxmlformats.org/officeDocument/2006/relationships/image" Target="../media/image31.png"/><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20.svg"/><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33.svg"/><Relationship Id="rId7" Type="http://schemas.openxmlformats.org/officeDocument/2006/relationships/image" Target="../media/image7.svg"/><Relationship Id="rId2" Type="http://schemas.openxmlformats.org/officeDocument/2006/relationships/image" Target="../media/image32.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4.svg"/><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34.jpeg"/></Relationships>
</file>

<file path=ppt/slides/_rels/slide19.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34.jpe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7.svg"/></Relationships>
</file>

<file path=ppt/slides/_rels/slide2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36.svg"/><Relationship Id="rId2" Type="http://schemas.openxmlformats.org/officeDocument/2006/relationships/image" Target="../media/image35.png"/><Relationship Id="rId1" Type="http://schemas.openxmlformats.org/officeDocument/2006/relationships/slideLayout" Target="../slideLayouts/slideLayout7.xml"/><Relationship Id="rId5" Type="http://schemas.openxmlformats.org/officeDocument/2006/relationships/hyperlink" Target="mailto:slargin@finovifi.com" TargetMode="External"/><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20.sv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F2151"/>
        </a:solidFill>
        <a:effectLst/>
      </p:bgPr>
    </p:bg>
    <p:spTree>
      <p:nvGrpSpPr>
        <p:cNvPr id="1" name=""/>
        <p:cNvGrpSpPr/>
        <p:nvPr/>
      </p:nvGrpSpPr>
      <p:grpSpPr>
        <a:xfrm>
          <a:off x="0" y="0"/>
          <a:ext cx="0" cy="0"/>
          <a:chOff x="0" y="0"/>
          <a:chExt cx="0" cy="0"/>
        </a:xfrm>
      </p:grpSpPr>
      <p:sp>
        <p:nvSpPr>
          <p:cNvPr id="3" name="Freeform 3"/>
          <p:cNvSpPr/>
          <p:nvPr/>
        </p:nvSpPr>
        <p:spPr>
          <a:xfrm>
            <a:off x="-3243554" y="-1718684"/>
            <a:ext cx="5643741" cy="4114800"/>
          </a:xfrm>
          <a:custGeom>
            <a:avLst/>
            <a:gdLst/>
            <a:ahLst/>
            <a:cxnLst/>
            <a:rect l="l" t="t" r="r" b="b"/>
            <a:pathLst>
              <a:path w="5643741" h="4114800">
                <a:moveTo>
                  <a:pt x="0" y="0"/>
                </a:moveTo>
                <a:lnTo>
                  <a:pt x="5643740" y="0"/>
                </a:lnTo>
                <a:lnTo>
                  <a:pt x="5643740"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4" name="Group 4"/>
          <p:cNvGrpSpPr/>
          <p:nvPr/>
        </p:nvGrpSpPr>
        <p:grpSpPr>
          <a:xfrm>
            <a:off x="0" y="9998267"/>
            <a:ext cx="9144000" cy="288733"/>
            <a:chOff x="0" y="0"/>
            <a:chExt cx="2408296" cy="76045"/>
          </a:xfrm>
        </p:grpSpPr>
        <p:sp>
          <p:nvSpPr>
            <p:cNvPr id="5" name="Freeform 5"/>
            <p:cNvSpPr/>
            <p:nvPr/>
          </p:nvSpPr>
          <p:spPr>
            <a:xfrm>
              <a:off x="0" y="0"/>
              <a:ext cx="2408296" cy="76045"/>
            </a:xfrm>
            <a:custGeom>
              <a:avLst/>
              <a:gdLst/>
              <a:ahLst/>
              <a:cxnLst/>
              <a:rect l="l" t="t" r="r" b="b"/>
              <a:pathLst>
                <a:path w="2408296" h="76045">
                  <a:moveTo>
                    <a:pt x="0" y="0"/>
                  </a:moveTo>
                  <a:lnTo>
                    <a:pt x="2408296" y="0"/>
                  </a:lnTo>
                  <a:lnTo>
                    <a:pt x="2408296" y="76045"/>
                  </a:lnTo>
                  <a:lnTo>
                    <a:pt x="0" y="76045"/>
                  </a:lnTo>
                  <a:close/>
                </a:path>
              </a:pathLst>
            </a:custGeom>
            <a:solidFill>
              <a:srgbClr val="52C3C7"/>
            </a:solidFill>
          </p:spPr>
          <p:txBody>
            <a:bodyPr/>
            <a:lstStyle/>
            <a:p>
              <a:endParaRPr lang="en-US"/>
            </a:p>
          </p:txBody>
        </p:sp>
        <p:sp>
          <p:nvSpPr>
            <p:cNvPr id="6" name="TextBox 6"/>
            <p:cNvSpPr txBox="1"/>
            <p:nvPr/>
          </p:nvSpPr>
          <p:spPr>
            <a:xfrm>
              <a:off x="0" y="-38100"/>
              <a:ext cx="2408296" cy="114145"/>
            </a:xfrm>
            <a:prstGeom prst="rect">
              <a:avLst/>
            </a:prstGeom>
          </p:spPr>
          <p:txBody>
            <a:bodyPr lIns="50800" tIns="50800" rIns="50800" bIns="50800" rtlCol="0" anchor="ctr"/>
            <a:lstStyle/>
            <a:p>
              <a:pPr algn="ctr">
                <a:lnSpc>
                  <a:spcPts val="2659"/>
                </a:lnSpc>
                <a:spcBef>
                  <a:spcPct val="0"/>
                </a:spcBef>
              </a:pPr>
              <a:endParaRPr/>
            </a:p>
          </p:txBody>
        </p:sp>
      </p:grpSp>
      <p:sp>
        <p:nvSpPr>
          <p:cNvPr id="7" name="Freeform 7"/>
          <p:cNvSpPr/>
          <p:nvPr/>
        </p:nvSpPr>
        <p:spPr>
          <a:xfrm>
            <a:off x="16871157" y="7581900"/>
            <a:ext cx="1295400" cy="1341534"/>
          </a:xfrm>
          <a:custGeom>
            <a:avLst/>
            <a:gdLst/>
            <a:ahLst/>
            <a:cxnLst/>
            <a:rect l="l" t="t" r="r" b="b"/>
            <a:pathLst>
              <a:path w="3718283" h="4114800">
                <a:moveTo>
                  <a:pt x="0" y="0"/>
                </a:moveTo>
                <a:lnTo>
                  <a:pt x="3718283" y="0"/>
                </a:lnTo>
                <a:lnTo>
                  <a:pt x="3718283" y="4114800"/>
                </a:lnTo>
                <a:lnTo>
                  <a:pt x="0" y="4114800"/>
                </a:lnTo>
                <a:lnTo>
                  <a:pt x="0" y="0"/>
                </a:lnTo>
                <a:close/>
              </a:path>
            </a:pathLst>
          </a:custGeom>
          <a:blipFill>
            <a:blip r:embed="rId4"/>
            <a:stretch>
              <a:fillRect/>
            </a:stretch>
          </a:blipFill>
        </p:spPr>
        <p:txBody>
          <a:bodyPr/>
          <a:lstStyle/>
          <a:p>
            <a:endParaRPr lang="en-US"/>
          </a:p>
        </p:txBody>
      </p:sp>
      <p:sp>
        <p:nvSpPr>
          <p:cNvPr id="9" name="Freeform 9"/>
          <p:cNvSpPr/>
          <p:nvPr/>
        </p:nvSpPr>
        <p:spPr>
          <a:xfrm>
            <a:off x="-725701" y="-366455"/>
            <a:ext cx="3508802" cy="4114800"/>
          </a:xfrm>
          <a:custGeom>
            <a:avLst/>
            <a:gdLst/>
            <a:ahLst/>
            <a:cxnLst/>
            <a:rect l="l" t="t" r="r" b="b"/>
            <a:pathLst>
              <a:path w="3508802" h="4114800">
                <a:moveTo>
                  <a:pt x="0" y="0"/>
                </a:moveTo>
                <a:lnTo>
                  <a:pt x="3508802" y="0"/>
                </a:lnTo>
                <a:lnTo>
                  <a:pt x="3508802" y="4114800"/>
                </a:lnTo>
                <a:lnTo>
                  <a:pt x="0" y="41148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1" name="TextBox 11"/>
          <p:cNvSpPr txBox="1"/>
          <p:nvPr/>
        </p:nvSpPr>
        <p:spPr>
          <a:xfrm>
            <a:off x="1752600" y="4102253"/>
            <a:ext cx="15535592" cy="2082493"/>
          </a:xfrm>
          <a:prstGeom prst="rect">
            <a:avLst/>
          </a:prstGeom>
        </p:spPr>
        <p:txBody>
          <a:bodyPr wrap="square" lIns="0" tIns="0" rIns="0" bIns="0" rtlCol="0" anchor="t">
            <a:spAutoFit/>
          </a:bodyPr>
          <a:lstStyle/>
          <a:p>
            <a:pPr>
              <a:lnSpc>
                <a:spcPct val="200000"/>
              </a:lnSpc>
            </a:pPr>
            <a:r>
              <a:rPr lang="en-US" sz="4800" b="1" dirty="0">
                <a:solidFill>
                  <a:srgbClr val="00A6DA"/>
                </a:solidFill>
                <a:latin typeface="Poppins Semi-Bold"/>
                <a:ea typeface="Poppins Semi-Bold"/>
                <a:cs typeface="Poppins Semi-Bold"/>
                <a:sym typeface="Poppins Semi-Bold"/>
              </a:rPr>
              <a:t>2026 ACH Fraud Monitoring:  </a:t>
            </a:r>
          </a:p>
          <a:p>
            <a:pPr algn="ctr">
              <a:lnSpc>
                <a:spcPts val="4480"/>
              </a:lnSpc>
            </a:pPr>
            <a:r>
              <a:rPr lang="en-US" sz="4800" b="1" dirty="0">
                <a:solidFill>
                  <a:srgbClr val="00A6DA"/>
                </a:solidFill>
                <a:latin typeface="Poppins Semi-Bold"/>
                <a:ea typeface="Poppins Semi-Bold"/>
                <a:cs typeface="Poppins Semi-Bold"/>
                <a:sym typeface="Poppins Semi-Bold"/>
              </a:rPr>
              <a:t>What Financial Institutions Need To Know</a:t>
            </a:r>
          </a:p>
        </p:txBody>
      </p:sp>
      <p:sp>
        <p:nvSpPr>
          <p:cNvPr id="12" name="TextBox 12"/>
          <p:cNvSpPr txBox="1"/>
          <p:nvPr/>
        </p:nvSpPr>
        <p:spPr>
          <a:xfrm>
            <a:off x="15841088" y="556895"/>
            <a:ext cx="2060138" cy="471805"/>
          </a:xfrm>
          <a:prstGeom prst="rect">
            <a:avLst/>
          </a:prstGeom>
        </p:spPr>
        <p:txBody>
          <a:bodyPr lIns="0" tIns="0" rIns="0" bIns="0" rtlCol="0" anchor="t">
            <a:spAutoFit/>
          </a:bodyPr>
          <a:lstStyle/>
          <a:p>
            <a:pPr algn="ctr">
              <a:lnSpc>
                <a:spcPts val="3919"/>
              </a:lnSpc>
            </a:pPr>
            <a:r>
              <a:rPr lang="en-US" sz="2799">
                <a:solidFill>
                  <a:srgbClr val="FFFFFF"/>
                </a:solidFill>
                <a:latin typeface="Montserrat"/>
                <a:ea typeface="Montserrat"/>
                <a:cs typeface="Montserrat"/>
                <a:sym typeface="Montserrat"/>
              </a:rPr>
              <a:t>finovifi.com</a:t>
            </a:r>
          </a:p>
        </p:txBody>
      </p:sp>
      <p:pic>
        <p:nvPicPr>
          <p:cNvPr id="1028" name="Picture 4" descr="Futuristic fraud prevention hologram interface with cybersecurity icons and digital protection elements on dark background, glowing blue concept illustration. 3D Rendering Glowing blue fraud prevention hologram with cybersecurity icons like shield, lock, cloud, and laptop on dark background. Concept of online data protection. 3D Rendering ach fraud prevention stock pictures, royalty-free photos &amp; images">
            <a:extLst>
              <a:ext uri="{FF2B5EF4-FFF2-40B4-BE49-F238E27FC236}">
                <a16:creationId xmlns:a16="http://schemas.microsoft.com/office/drawing/2014/main" id="{6D6860ED-5347-A31D-2930-191F7EE8CA9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078728" y="1485900"/>
            <a:ext cx="5829300" cy="3105150"/>
          </a:xfrm>
          <a:prstGeom prst="rect">
            <a:avLst/>
          </a:prstGeom>
          <a:noFill/>
          <a:effectLst>
            <a:softEdge rad="736600"/>
          </a:effectLst>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52C3C7"/>
        </a:solidFill>
        <a:effectLst/>
      </p:bgPr>
    </p:bg>
    <p:spTree>
      <p:nvGrpSpPr>
        <p:cNvPr id="1" name=""/>
        <p:cNvGrpSpPr/>
        <p:nvPr/>
      </p:nvGrpSpPr>
      <p:grpSpPr>
        <a:xfrm>
          <a:off x="0" y="0"/>
          <a:ext cx="0" cy="0"/>
          <a:chOff x="0" y="0"/>
          <a:chExt cx="0" cy="0"/>
        </a:xfrm>
      </p:grpSpPr>
      <p:grpSp>
        <p:nvGrpSpPr>
          <p:cNvPr id="2" name="Group 2"/>
          <p:cNvGrpSpPr/>
          <p:nvPr/>
        </p:nvGrpSpPr>
        <p:grpSpPr>
          <a:xfrm>
            <a:off x="0" y="7215070"/>
            <a:ext cx="18288000" cy="3073179"/>
            <a:chOff x="0" y="0"/>
            <a:chExt cx="4816593" cy="809397"/>
          </a:xfrm>
        </p:grpSpPr>
        <p:sp>
          <p:nvSpPr>
            <p:cNvPr id="3" name="Freeform 3"/>
            <p:cNvSpPr/>
            <p:nvPr/>
          </p:nvSpPr>
          <p:spPr>
            <a:xfrm>
              <a:off x="0" y="0"/>
              <a:ext cx="4816592" cy="809397"/>
            </a:xfrm>
            <a:custGeom>
              <a:avLst/>
              <a:gdLst/>
              <a:ahLst/>
              <a:cxnLst/>
              <a:rect l="l" t="t" r="r" b="b"/>
              <a:pathLst>
                <a:path w="4816592" h="809397">
                  <a:moveTo>
                    <a:pt x="0" y="0"/>
                  </a:moveTo>
                  <a:lnTo>
                    <a:pt x="4816592" y="0"/>
                  </a:lnTo>
                  <a:lnTo>
                    <a:pt x="4816592" y="809397"/>
                  </a:lnTo>
                  <a:lnTo>
                    <a:pt x="0" y="809397"/>
                  </a:lnTo>
                  <a:close/>
                </a:path>
              </a:pathLst>
            </a:custGeom>
            <a:solidFill>
              <a:srgbClr val="1F2151"/>
            </a:solidFill>
          </p:spPr>
          <p:txBody>
            <a:bodyPr/>
            <a:lstStyle/>
            <a:p>
              <a:endParaRPr lang="en-US"/>
            </a:p>
          </p:txBody>
        </p:sp>
        <p:sp>
          <p:nvSpPr>
            <p:cNvPr id="4" name="TextBox 4"/>
            <p:cNvSpPr txBox="1"/>
            <p:nvPr/>
          </p:nvSpPr>
          <p:spPr>
            <a:xfrm>
              <a:off x="0" y="-38100"/>
              <a:ext cx="4816593" cy="847497"/>
            </a:xfrm>
            <a:prstGeom prst="rect">
              <a:avLst/>
            </a:prstGeom>
          </p:spPr>
          <p:txBody>
            <a:bodyPr lIns="50800" tIns="50800" rIns="50800" bIns="50800" rtlCol="0" anchor="ctr"/>
            <a:lstStyle/>
            <a:p>
              <a:pPr algn="ctr">
                <a:lnSpc>
                  <a:spcPts val="2659"/>
                </a:lnSpc>
                <a:spcBef>
                  <a:spcPct val="0"/>
                </a:spcBef>
              </a:pPr>
              <a:endParaRPr/>
            </a:p>
          </p:txBody>
        </p:sp>
      </p:grpSp>
      <p:sp>
        <p:nvSpPr>
          <p:cNvPr id="5" name="TextBox 5"/>
          <p:cNvSpPr txBox="1"/>
          <p:nvPr/>
        </p:nvSpPr>
        <p:spPr>
          <a:xfrm>
            <a:off x="1378528" y="7705309"/>
            <a:ext cx="14076273" cy="1718419"/>
          </a:xfrm>
          <a:prstGeom prst="rect">
            <a:avLst/>
          </a:prstGeom>
        </p:spPr>
        <p:txBody>
          <a:bodyPr wrap="square" lIns="0" tIns="0" rIns="0" bIns="0" rtlCol="0" anchor="t">
            <a:spAutoFit/>
          </a:bodyPr>
          <a:lstStyle/>
          <a:p>
            <a:pPr algn="l">
              <a:lnSpc>
                <a:spcPts val="6719"/>
              </a:lnSpc>
            </a:pPr>
            <a:r>
              <a:rPr lang="en-US" sz="5599" b="1" dirty="0">
                <a:solidFill>
                  <a:srgbClr val="52C3C7"/>
                </a:solidFill>
                <a:latin typeface="Poppins Bold"/>
                <a:ea typeface="Poppins Bold"/>
                <a:cs typeface="Poppins Bold"/>
                <a:sym typeface="Poppins Bold"/>
              </a:rPr>
              <a:t>Originating Depository </a:t>
            </a:r>
          </a:p>
          <a:p>
            <a:pPr algn="l">
              <a:lnSpc>
                <a:spcPts val="6719"/>
              </a:lnSpc>
            </a:pPr>
            <a:r>
              <a:rPr lang="en-US" sz="5599" b="1" dirty="0">
                <a:solidFill>
                  <a:srgbClr val="52C3C7"/>
                </a:solidFill>
                <a:latin typeface="Poppins Bold"/>
                <a:ea typeface="Poppins Bold"/>
                <a:cs typeface="Poppins Bold"/>
                <a:sym typeface="Poppins Bold"/>
              </a:rPr>
              <a:t>Financial Institution</a:t>
            </a:r>
          </a:p>
        </p:txBody>
      </p:sp>
      <p:grpSp>
        <p:nvGrpSpPr>
          <p:cNvPr id="6" name="Group 6"/>
          <p:cNvGrpSpPr/>
          <p:nvPr/>
        </p:nvGrpSpPr>
        <p:grpSpPr>
          <a:xfrm>
            <a:off x="0" y="9999516"/>
            <a:ext cx="6212838" cy="288733"/>
            <a:chOff x="0" y="0"/>
            <a:chExt cx="1636303" cy="76045"/>
          </a:xfrm>
        </p:grpSpPr>
        <p:sp>
          <p:nvSpPr>
            <p:cNvPr id="7" name="Freeform 7"/>
            <p:cNvSpPr/>
            <p:nvPr/>
          </p:nvSpPr>
          <p:spPr>
            <a:xfrm>
              <a:off x="0" y="0"/>
              <a:ext cx="1636303" cy="76045"/>
            </a:xfrm>
            <a:custGeom>
              <a:avLst/>
              <a:gdLst/>
              <a:ahLst/>
              <a:cxnLst/>
              <a:rect l="l" t="t" r="r" b="b"/>
              <a:pathLst>
                <a:path w="1636303" h="76045">
                  <a:moveTo>
                    <a:pt x="0" y="0"/>
                  </a:moveTo>
                  <a:lnTo>
                    <a:pt x="1636303" y="0"/>
                  </a:lnTo>
                  <a:lnTo>
                    <a:pt x="1636303" y="76045"/>
                  </a:lnTo>
                  <a:lnTo>
                    <a:pt x="0" y="76045"/>
                  </a:lnTo>
                  <a:close/>
                </a:path>
              </a:pathLst>
            </a:custGeom>
            <a:solidFill>
              <a:srgbClr val="FFFFFF"/>
            </a:solidFill>
          </p:spPr>
          <p:txBody>
            <a:bodyPr/>
            <a:lstStyle/>
            <a:p>
              <a:endParaRPr lang="en-US"/>
            </a:p>
          </p:txBody>
        </p:sp>
        <p:sp>
          <p:nvSpPr>
            <p:cNvPr id="8" name="TextBox 8"/>
            <p:cNvSpPr txBox="1"/>
            <p:nvPr/>
          </p:nvSpPr>
          <p:spPr>
            <a:xfrm>
              <a:off x="0" y="-38100"/>
              <a:ext cx="1636303" cy="114145"/>
            </a:xfrm>
            <a:prstGeom prst="rect">
              <a:avLst/>
            </a:prstGeom>
          </p:spPr>
          <p:txBody>
            <a:bodyPr lIns="50800" tIns="50800" rIns="50800" bIns="50800" rtlCol="0" anchor="ctr"/>
            <a:lstStyle/>
            <a:p>
              <a:pPr algn="ctr">
                <a:lnSpc>
                  <a:spcPts val="2659"/>
                </a:lnSpc>
                <a:spcBef>
                  <a:spcPct val="0"/>
                </a:spcBef>
              </a:pPr>
              <a:endParaRPr/>
            </a:p>
          </p:txBody>
        </p:sp>
      </p:grpSp>
      <p:sp>
        <p:nvSpPr>
          <p:cNvPr id="9" name="AutoShape 9"/>
          <p:cNvSpPr/>
          <p:nvPr/>
        </p:nvSpPr>
        <p:spPr>
          <a:xfrm>
            <a:off x="1028700" y="601417"/>
            <a:ext cx="16230600" cy="0"/>
          </a:xfrm>
          <a:prstGeom prst="line">
            <a:avLst/>
          </a:prstGeom>
          <a:ln w="19050" cap="flat">
            <a:solidFill>
              <a:srgbClr val="1F2151"/>
            </a:solidFill>
            <a:prstDash val="solid"/>
            <a:headEnd type="none" w="sm" len="sm"/>
            <a:tailEnd type="none" w="sm" len="sm"/>
          </a:ln>
        </p:spPr>
        <p:txBody>
          <a:bodyPr/>
          <a:lstStyle/>
          <a:p>
            <a:endParaRPr lang="en-US"/>
          </a:p>
        </p:txBody>
      </p:sp>
      <p:sp>
        <p:nvSpPr>
          <p:cNvPr id="25" name="Freeform 25"/>
          <p:cNvSpPr/>
          <p:nvPr/>
        </p:nvSpPr>
        <p:spPr>
          <a:xfrm>
            <a:off x="12249182" y="6716672"/>
            <a:ext cx="9005307" cy="6565688"/>
          </a:xfrm>
          <a:custGeom>
            <a:avLst/>
            <a:gdLst/>
            <a:ahLst/>
            <a:cxnLst/>
            <a:rect l="l" t="t" r="r" b="b"/>
            <a:pathLst>
              <a:path w="9005307" h="6565688">
                <a:moveTo>
                  <a:pt x="0" y="0"/>
                </a:moveTo>
                <a:lnTo>
                  <a:pt x="9005307" y="0"/>
                </a:lnTo>
                <a:lnTo>
                  <a:pt x="9005307" y="6565688"/>
                </a:lnTo>
                <a:lnTo>
                  <a:pt x="0" y="656568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26" name="Freeform 26"/>
          <p:cNvSpPr/>
          <p:nvPr/>
        </p:nvSpPr>
        <p:spPr>
          <a:xfrm>
            <a:off x="16751835" y="8505871"/>
            <a:ext cx="1349712" cy="1493645"/>
          </a:xfrm>
          <a:custGeom>
            <a:avLst/>
            <a:gdLst/>
            <a:ahLst/>
            <a:cxnLst/>
            <a:rect l="l" t="t" r="r" b="b"/>
            <a:pathLst>
              <a:path w="1349712" h="1493645">
                <a:moveTo>
                  <a:pt x="0" y="0"/>
                </a:moveTo>
                <a:lnTo>
                  <a:pt x="1349712" y="0"/>
                </a:lnTo>
                <a:lnTo>
                  <a:pt x="1349712" y="1493645"/>
                </a:lnTo>
                <a:lnTo>
                  <a:pt x="0" y="1493645"/>
                </a:lnTo>
                <a:lnTo>
                  <a:pt x="0" y="0"/>
                </a:lnTo>
                <a:close/>
              </a:path>
            </a:pathLst>
          </a:custGeom>
          <a:blipFill>
            <a:blip r:embed="rId4"/>
            <a:stretch>
              <a:fillRect/>
            </a:stretch>
          </a:blipFill>
        </p:spPr>
        <p:txBody>
          <a:bodyPr/>
          <a:lstStyle/>
          <a:p>
            <a:endParaRPr lang="en-US"/>
          </a:p>
        </p:txBody>
      </p:sp>
      <p:sp>
        <p:nvSpPr>
          <p:cNvPr id="27" name="TextBox 26">
            <a:extLst>
              <a:ext uri="{FF2B5EF4-FFF2-40B4-BE49-F238E27FC236}">
                <a16:creationId xmlns:a16="http://schemas.microsoft.com/office/drawing/2014/main" id="{B95F0130-E522-E88E-64AF-C0053265E0B1}"/>
              </a:ext>
            </a:extLst>
          </p:cNvPr>
          <p:cNvSpPr txBox="1"/>
          <p:nvPr/>
        </p:nvSpPr>
        <p:spPr>
          <a:xfrm>
            <a:off x="1447801" y="1638300"/>
            <a:ext cx="15544799" cy="3416833"/>
          </a:xfrm>
          <a:prstGeom prst="rect">
            <a:avLst/>
          </a:prstGeom>
          <a:noFill/>
        </p:spPr>
        <p:txBody>
          <a:bodyPr wrap="square" rtlCol="0">
            <a:spAutoFit/>
          </a:bodyPr>
          <a:lstStyle/>
          <a:p>
            <a:r>
              <a:rPr lang="en-US" sz="3400" dirty="0">
                <a:latin typeface="Poppins Bold" panose="00000800000000000000" charset="0"/>
                <a:cs typeface="Poppins Bold" panose="00000800000000000000" charset="0"/>
              </a:rPr>
              <a:t>Remember……</a:t>
            </a:r>
          </a:p>
          <a:p>
            <a:endParaRPr lang="en-US" dirty="0">
              <a:latin typeface="Poppins" panose="00000500000000000000" pitchFamily="2" charset="0"/>
              <a:cs typeface="Poppins" panose="00000500000000000000" pitchFamily="2" charset="0"/>
            </a:endParaRPr>
          </a:p>
          <a:p>
            <a:pPr lvl="3">
              <a:lnSpc>
                <a:spcPct val="150000"/>
              </a:lnSpc>
            </a:pPr>
            <a:r>
              <a:rPr lang="en-US" sz="2800" b="1" i="1" dirty="0">
                <a:latin typeface="Poppins" panose="00000500000000000000" pitchFamily="2" charset="0"/>
                <a:cs typeface="Poppins" panose="00000500000000000000" pitchFamily="2" charset="0"/>
              </a:rPr>
              <a:t>ODFI </a:t>
            </a:r>
            <a:r>
              <a:rPr lang="en-US" sz="2800" dirty="0">
                <a:latin typeface="Poppins" panose="00000500000000000000" pitchFamily="2" charset="0"/>
                <a:cs typeface="Poppins" panose="00000500000000000000" pitchFamily="2" charset="0"/>
              </a:rPr>
              <a:t>is an important role because it is the </a:t>
            </a:r>
            <a:r>
              <a:rPr lang="en-US" sz="2800" b="1" i="1" dirty="0">
                <a:latin typeface="Poppins" panose="00000500000000000000" pitchFamily="2" charset="0"/>
                <a:cs typeface="Poppins" panose="00000500000000000000" pitchFamily="2" charset="0"/>
              </a:rPr>
              <a:t>first line of defense</a:t>
            </a:r>
            <a:r>
              <a:rPr lang="en-US" sz="2800" dirty="0">
                <a:latin typeface="Poppins" panose="00000500000000000000" pitchFamily="2" charset="0"/>
                <a:cs typeface="Poppins" panose="00000500000000000000" pitchFamily="2" charset="0"/>
              </a:rPr>
              <a:t> in the ACH process.  It introduces transactions into the system, therefore it carries financial and compliance liability in the event of unauthorized or fraudulent activity.</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52C3C7"/>
        </a:solidFill>
        <a:effectLst/>
      </p:bgPr>
    </p:bg>
    <p:spTree>
      <p:nvGrpSpPr>
        <p:cNvPr id="1" name="">
          <a:extLst>
            <a:ext uri="{FF2B5EF4-FFF2-40B4-BE49-F238E27FC236}">
              <a16:creationId xmlns:a16="http://schemas.microsoft.com/office/drawing/2014/main" id="{2247DA1D-70DC-8ED4-49DB-E3747C8BE054}"/>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C7F2815C-FA49-BA0B-D71A-25B59B212C8D}"/>
              </a:ext>
            </a:extLst>
          </p:cNvPr>
          <p:cNvGrpSpPr/>
          <p:nvPr/>
        </p:nvGrpSpPr>
        <p:grpSpPr>
          <a:xfrm>
            <a:off x="7154584" y="1"/>
            <a:ext cx="11133416" cy="2186252"/>
            <a:chOff x="0" y="0"/>
            <a:chExt cx="2639032" cy="812800"/>
          </a:xfrm>
        </p:grpSpPr>
        <p:sp>
          <p:nvSpPr>
            <p:cNvPr id="3" name="Freeform 3">
              <a:extLst>
                <a:ext uri="{FF2B5EF4-FFF2-40B4-BE49-F238E27FC236}">
                  <a16:creationId xmlns:a16="http://schemas.microsoft.com/office/drawing/2014/main" id="{FC5DA957-5B68-A7F2-1437-65B6366AC5A6}"/>
                </a:ext>
              </a:extLst>
            </p:cNvPr>
            <p:cNvSpPr/>
            <p:nvPr/>
          </p:nvSpPr>
          <p:spPr>
            <a:xfrm>
              <a:off x="0" y="0"/>
              <a:ext cx="2639032" cy="812800"/>
            </a:xfrm>
            <a:custGeom>
              <a:avLst/>
              <a:gdLst/>
              <a:ahLst/>
              <a:cxnLst/>
              <a:rect l="l" t="t" r="r" b="b"/>
              <a:pathLst>
                <a:path w="2639032" h="812800">
                  <a:moveTo>
                    <a:pt x="0" y="0"/>
                  </a:moveTo>
                  <a:lnTo>
                    <a:pt x="2639032" y="0"/>
                  </a:lnTo>
                  <a:lnTo>
                    <a:pt x="2639032" y="812800"/>
                  </a:lnTo>
                  <a:lnTo>
                    <a:pt x="0" y="812800"/>
                  </a:lnTo>
                  <a:close/>
                </a:path>
              </a:pathLst>
            </a:custGeom>
            <a:solidFill>
              <a:srgbClr val="1F2151"/>
            </a:solidFill>
          </p:spPr>
          <p:txBody>
            <a:bodyPr/>
            <a:lstStyle/>
            <a:p>
              <a:endParaRPr lang="en-US"/>
            </a:p>
          </p:txBody>
        </p:sp>
        <p:sp>
          <p:nvSpPr>
            <p:cNvPr id="4" name="TextBox 4">
              <a:extLst>
                <a:ext uri="{FF2B5EF4-FFF2-40B4-BE49-F238E27FC236}">
                  <a16:creationId xmlns:a16="http://schemas.microsoft.com/office/drawing/2014/main" id="{1E2C844F-7127-330F-28DD-46DAFAE08EE6}"/>
                </a:ext>
              </a:extLst>
            </p:cNvPr>
            <p:cNvSpPr txBox="1"/>
            <p:nvPr/>
          </p:nvSpPr>
          <p:spPr>
            <a:xfrm>
              <a:off x="0" y="-38100"/>
              <a:ext cx="2639032"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a:extLst>
              <a:ext uri="{FF2B5EF4-FFF2-40B4-BE49-F238E27FC236}">
                <a16:creationId xmlns:a16="http://schemas.microsoft.com/office/drawing/2014/main" id="{BC280602-9E13-1884-1606-70DA7D8ADF9D}"/>
              </a:ext>
            </a:extLst>
          </p:cNvPr>
          <p:cNvGrpSpPr/>
          <p:nvPr/>
        </p:nvGrpSpPr>
        <p:grpSpPr>
          <a:xfrm>
            <a:off x="8105775" y="2014127"/>
            <a:ext cx="10134600" cy="2167018"/>
            <a:chOff x="0" y="0"/>
            <a:chExt cx="2334968" cy="812800"/>
          </a:xfrm>
        </p:grpSpPr>
        <p:sp>
          <p:nvSpPr>
            <p:cNvPr id="6" name="Freeform 6">
              <a:extLst>
                <a:ext uri="{FF2B5EF4-FFF2-40B4-BE49-F238E27FC236}">
                  <a16:creationId xmlns:a16="http://schemas.microsoft.com/office/drawing/2014/main" id="{00C4D3BE-CD2C-F25B-7516-B48D39FFDC49}"/>
                </a:ext>
              </a:extLst>
            </p:cNvPr>
            <p:cNvSpPr/>
            <p:nvPr/>
          </p:nvSpPr>
          <p:spPr>
            <a:xfrm>
              <a:off x="0" y="0"/>
              <a:ext cx="2334968" cy="812800"/>
            </a:xfrm>
            <a:custGeom>
              <a:avLst/>
              <a:gdLst/>
              <a:ahLst/>
              <a:cxnLst/>
              <a:rect l="l" t="t" r="r" b="b"/>
              <a:pathLst>
                <a:path w="2334968" h="812800">
                  <a:moveTo>
                    <a:pt x="0" y="0"/>
                  </a:moveTo>
                  <a:lnTo>
                    <a:pt x="2334968" y="0"/>
                  </a:lnTo>
                  <a:lnTo>
                    <a:pt x="2334968" y="812800"/>
                  </a:lnTo>
                  <a:lnTo>
                    <a:pt x="0" y="812800"/>
                  </a:lnTo>
                  <a:close/>
                </a:path>
              </a:pathLst>
            </a:custGeom>
            <a:solidFill>
              <a:srgbClr val="FFFFFF"/>
            </a:solidFill>
          </p:spPr>
          <p:txBody>
            <a:bodyPr/>
            <a:lstStyle/>
            <a:p>
              <a:endParaRPr lang="en-US"/>
            </a:p>
          </p:txBody>
        </p:sp>
        <p:sp>
          <p:nvSpPr>
            <p:cNvPr id="7" name="TextBox 7">
              <a:extLst>
                <a:ext uri="{FF2B5EF4-FFF2-40B4-BE49-F238E27FC236}">
                  <a16:creationId xmlns:a16="http://schemas.microsoft.com/office/drawing/2014/main" id="{E37ED10A-3BFD-679D-1A8E-828775774C59}"/>
                </a:ext>
              </a:extLst>
            </p:cNvPr>
            <p:cNvSpPr txBox="1"/>
            <p:nvPr/>
          </p:nvSpPr>
          <p:spPr>
            <a:xfrm>
              <a:off x="0" y="-38100"/>
              <a:ext cx="2334968"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8" name="Group 8">
            <a:extLst>
              <a:ext uri="{FF2B5EF4-FFF2-40B4-BE49-F238E27FC236}">
                <a16:creationId xmlns:a16="http://schemas.microsoft.com/office/drawing/2014/main" id="{A0D37F85-81F2-4E0A-8FCE-7A58319A1EE8}"/>
              </a:ext>
            </a:extLst>
          </p:cNvPr>
          <p:cNvGrpSpPr/>
          <p:nvPr/>
        </p:nvGrpSpPr>
        <p:grpSpPr>
          <a:xfrm>
            <a:off x="9039018" y="3845879"/>
            <a:ext cx="9248982" cy="2186252"/>
            <a:chOff x="0" y="0"/>
            <a:chExt cx="1982427" cy="812800"/>
          </a:xfrm>
        </p:grpSpPr>
        <p:sp>
          <p:nvSpPr>
            <p:cNvPr id="9" name="Freeform 9">
              <a:extLst>
                <a:ext uri="{FF2B5EF4-FFF2-40B4-BE49-F238E27FC236}">
                  <a16:creationId xmlns:a16="http://schemas.microsoft.com/office/drawing/2014/main" id="{999B8653-9E54-208E-D8A6-147E2C917109}"/>
                </a:ext>
              </a:extLst>
            </p:cNvPr>
            <p:cNvSpPr/>
            <p:nvPr/>
          </p:nvSpPr>
          <p:spPr>
            <a:xfrm>
              <a:off x="0" y="0"/>
              <a:ext cx="1982427" cy="812800"/>
            </a:xfrm>
            <a:custGeom>
              <a:avLst/>
              <a:gdLst/>
              <a:ahLst/>
              <a:cxnLst/>
              <a:rect l="l" t="t" r="r" b="b"/>
              <a:pathLst>
                <a:path w="1982427" h="812800">
                  <a:moveTo>
                    <a:pt x="0" y="0"/>
                  </a:moveTo>
                  <a:lnTo>
                    <a:pt x="1982427" y="0"/>
                  </a:lnTo>
                  <a:lnTo>
                    <a:pt x="1982427" y="812800"/>
                  </a:lnTo>
                  <a:lnTo>
                    <a:pt x="0" y="812800"/>
                  </a:lnTo>
                  <a:close/>
                </a:path>
              </a:pathLst>
            </a:custGeom>
            <a:solidFill>
              <a:srgbClr val="1F2151"/>
            </a:solidFill>
          </p:spPr>
          <p:txBody>
            <a:bodyPr/>
            <a:lstStyle/>
            <a:p>
              <a:endParaRPr lang="en-US"/>
            </a:p>
          </p:txBody>
        </p:sp>
        <p:sp>
          <p:nvSpPr>
            <p:cNvPr id="10" name="TextBox 10">
              <a:extLst>
                <a:ext uri="{FF2B5EF4-FFF2-40B4-BE49-F238E27FC236}">
                  <a16:creationId xmlns:a16="http://schemas.microsoft.com/office/drawing/2014/main" id="{5E2A9D12-0AAC-2BFD-A8B1-371D44E6E2D2}"/>
                </a:ext>
              </a:extLst>
            </p:cNvPr>
            <p:cNvSpPr txBox="1"/>
            <p:nvPr/>
          </p:nvSpPr>
          <p:spPr>
            <a:xfrm>
              <a:off x="0" y="-38100"/>
              <a:ext cx="1982427" cy="850900"/>
            </a:xfrm>
            <a:prstGeom prst="rect">
              <a:avLst/>
            </a:prstGeom>
          </p:spPr>
          <p:txBody>
            <a:bodyPr lIns="50800" tIns="50800" rIns="50800" bIns="50800" rtlCol="0" anchor="ctr"/>
            <a:lstStyle/>
            <a:p>
              <a:pPr algn="ctr">
                <a:lnSpc>
                  <a:spcPts val="2659"/>
                </a:lnSpc>
                <a:spcBef>
                  <a:spcPct val="0"/>
                </a:spcBef>
              </a:pPr>
              <a:endParaRPr/>
            </a:p>
          </p:txBody>
        </p:sp>
      </p:grpSp>
      <p:sp>
        <p:nvSpPr>
          <p:cNvPr id="11" name="TextBox 11">
            <a:extLst>
              <a:ext uri="{FF2B5EF4-FFF2-40B4-BE49-F238E27FC236}">
                <a16:creationId xmlns:a16="http://schemas.microsoft.com/office/drawing/2014/main" id="{DFA391B7-BE52-3679-D014-30050237AAFD}"/>
              </a:ext>
            </a:extLst>
          </p:cNvPr>
          <p:cNvSpPr txBox="1"/>
          <p:nvPr/>
        </p:nvSpPr>
        <p:spPr>
          <a:xfrm>
            <a:off x="8437354" y="476276"/>
            <a:ext cx="5969920" cy="849207"/>
          </a:xfrm>
          <a:prstGeom prst="rect">
            <a:avLst/>
          </a:prstGeom>
        </p:spPr>
        <p:txBody>
          <a:bodyPr lIns="0" tIns="0" rIns="0" bIns="0" rtlCol="0" anchor="t">
            <a:spAutoFit/>
          </a:bodyPr>
          <a:lstStyle/>
          <a:p>
            <a:pPr algn="l">
              <a:lnSpc>
                <a:spcPts val="3360"/>
              </a:lnSpc>
            </a:pPr>
            <a:r>
              <a:rPr lang="en-US" sz="2400" b="1" dirty="0">
                <a:solidFill>
                  <a:srgbClr val="52C3C7"/>
                </a:solidFill>
                <a:latin typeface="Poppins Bold"/>
                <a:ea typeface="Poppins Bold"/>
                <a:cs typeface="Poppins Bold"/>
                <a:sym typeface="Poppins Bold"/>
              </a:rPr>
              <a:t>Sudden spikes in ACH volume or dollar amounts</a:t>
            </a:r>
          </a:p>
        </p:txBody>
      </p:sp>
      <p:sp>
        <p:nvSpPr>
          <p:cNvPr id="13" name="TextBox 13">
            <a:extLst>
              <a:ext uri="{FF2B5EF4-FFF2-40B4-BE49-F238E27FC236}">
                <a16:creationId xmlns:a16="http://schemas.microsoft.com/office/drawing/2014/main" id="{80C005AE-E2FA-6B0A-A2A1-2AA1A8BB0057}"/>
              </a:ext>
            </a:extLst>
          </p:cNvPr>
          <p:cNvSpPr txBox="1"/>
          <p:nvPr/>
        </p:nvSpPr>
        <p:spPr>
          <a:xfrm>
            <a:off x="9039018" y="2378863"/>
            <a:ext cx="7010400" cy="849207"/>
          </a:xfrm>
          <a:prstGeom prst="rect">
            <a:avLst/>
          </a:prstGeom>
        </p:spPr>
        <p:txBody>
          <a:bodyPr wrap="square" lIns="0" tIns="0" rIns="0" bIns="0" rtlCol="0" anchor="t">
            <a:spAutoFit/>
          </a:bodyPr>
          <a:lstStyle/>
          <a:p>
            <a:pPr algn="l">
              <a:lnSpc>
                <a:spcPts val="3360"/>
              </a:lnSpc>
            </a:pPr>
            <a:r>
              <a:rPr lang="en-US" sz="2400" b="1" dirty="0">
                <a:solidFill>
                  <a:srgbClr val="52C3C7"/>
                </a:solidFill>
                <a:latin typeface="Poppins Bold"/>
                <a:ea typeface="Poppins Bold"/>
                <a:cs typeface="Poppins Bold"/>
                <a:sym typeface="Poppins Bold"/>
              </a:rPr>
              <a:t>New originators sending high-dollar credits immediately</a:t>
            </a:r>
          </a:p>
        </p:txBody>
      </p:sp>
      <p:sp>
        <p:nvSpPr>
          <p:cNvPr id="15" name="TextBox 15">
            <a:extLst>
              <a:ext uri="{FF2B5EF4-FFF2-40B4-BE49-F238E27FC236}">
                <a16:creationId xmlns:a16="http://schemas.microsoft.com/office/drawing/2014/main" id="{ED26A906-1454-AF81-7B2F-9825D79F1771}"/>
              </a:ext>
            </a:extLst>
          </p:cNvPr>
          <p:cNvSpPr txBox="1"/>
          <p:nvPr/>
        </p:nvSpPr>
        <p:spPr>
          <a:xfrm>
            <a:off x="9906000" y="4356214"/>
            <a:ext cx="5969920" cy="849207"/>
          </a:xfrm>
          <a:prstGeom prst="rect">
            <a:avLst/>
          </a:prstGeom>
        </p:spPr>
        <p:txBody>
          <a:bodyPr lIns="0" tIns="0" rIns="0" bIns="0" rtlCol="0" anchor="t">
            <a:spAutoFit/>
          </a:bodyPr>
          <a:lstStyle/>
          <a:p>
            <a:pPr algn="l">
              <a:lnSpc>
                <a:spcPts val="3360"/>
              </a:lnSpc>
            </a:pPr>
            <a:r>
              <a:rPr lang="en-US" sz="2400" b="1" dirty="0">
                <a:solidFill>
                  <a:srgbClr val="52C3C7"/>
                </a:solidFill>
                <a:latin typeface="Poppins Bold"/>
                <a:ea typeface="Poppins Bold"/>
                <a:cs typeface="Poppins Bold"/>
                <a:sym typeface="Poppins Bold"/>
              </a:rPr>
              <a:t>Unusual payment timing or routing changes</a:t>
            </a:r>
          </a:p>
        </p:txBody>
      </p:sp>
      <p:sp>
        <p:nvSpPr>
          <p:cNvPr id="17" name="TextBox 17">
            <a:extLst>
              <a:ext uri="{FF2B5EF4-FFF2-40B4-BE49-F238E27FC236}">
                <a16:creationId xmlns:a16="http://schemas.microsoft.com/office/drawing/2014/main" id="{981E542E-0990-C853-3C01-4619C9295BB9}"/>
              </a:ext>
            </a:extLst>
          </p:cNvPr>
          <p:cNvSpPr txBox="1"/>
          <p:nvPr/>
        </p:nvSpPr>
        <p:spPr>
          <a:xfrm>
            <a:off x="1752600" y="2774891"/>
            <a:ext cx="4643986" cy="859210"/>
          </a:xfrm>
          <a:prstGeom prst="rect">
            <a:avLst/>
          </a:prstGeom>
        </p:spPr>
        <p:txBody>
          <a:bodyPr lIns="0" tIns="0" rIns="0" bIns="0" rtlCol="0" anchor="t">
            <a:spAutoFit/>
          </a:bodyPr>
          <a:lstStyle/>
          <a:p>
            <a:pPr algn="l">
              <a:lnSpc>
                <a:spcPts val="6719"/>
              </a:lnSpc>
            </a:pPr>
            <a:r>
              <a:rPr lang="en-US" sz="5599" b="1" dirty="0">
                <a:solidFill>
                  <a:srgbClr val="1F2151"/>
                </a:solidFill>
                <a:latin typeface="Poppins Bold"/>
                <a:ea typeface="Poppins Bold"/>
                <a:cs typeface="Poppins Bold"/>
                <a:sym typeface="Poppins Bold"/>
              </a:rPr>
              <a:t>Red Flags</a:t>
            </a:r>
          </a:p>
        </p:txBody>
      </p:sp>
      <p:sp>
        <p:nvSpPr>
          <p:cNvPr id="19" name="Freeform 19">
            <a:extLst>
              <a:ext uri="{FF2B5EF4-FFF2-40B4-BE49-F238E27FC236}">
                <a16:creationId xmlns:a16="http://schemas.microsoft.com/office/drawing/2014/main" id="{BF956BA5-5836-4637-E31A-B3ECEFC5553E}"/>
              </a:ext>
            </a:extLst>
          </p:cNvPr>
          <p:cNvSpPr/>
          <p:nvPr/>
        </p:nvSpPr>
        <p:spPr>
          <a:xfrm flipH="1">
            <a:off x="-2667000" y="-414072"/>
            <a:ext cx="5562600" cy="2590800"/>
          </a:xfrm>
          <a:custGeom>
            <a:avLst/>
            <a:gdLst/>
            <a:ahLst/>
            <a:cxnLst/>
            <a:rect l="l" t="t" r="r" b="b"/>
            <a:pathLst>
              <a:path w="8166327" h="6636996">
                <a:moveTo>
                  <a:pt x="8166327" y="0"/>
                </a:moveTo>
                <a:lnTo>
                  <a:pt x="0" y="0"/>
                </a:lnTo>
                <a:lnTo>
                  <a:pt x="0" y="6636996"/>
                </a:lnTo>
                <a:lnTo>
                  <a:pt x="8166327" y="6636996"/>
                </a:lnTo>
                <a:lnTo>
                  <a:pt x="8166327"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23" name="Group 5">
            <a:extLst>
              <a:ext uri="{FF2B5EF4-FFF2-40B4-BE49-F238E27FC236}">
                <a16:creationId xmlns:a16="http://schemas.microsoft.com/office/drawing/2014/main" id="{98273E06-890A-14CF-AAA3-6BB8E0B35C51}"/>
              </a:ext>
            </a:extLst>
          </p:cNvPr>
          <p:cNvGrpSpPr/>
          <p:nvPr/>
        </p:nvGrpSpPr>
        <p:grpSpPr>
          <a:xfrm>
            <a:off x="9920070" y="5709715"/>
            <a:ext cx="8382000" cy="2167018"/>
            <a:chOff x="0" y="0"/>
            <a:chExt cx="2334968" cy="812800"/>
          </a:xfrm>
        </p:grpSpPr>
        <p:sp>
          <p:nvSpPr>
            <p:cNvPr id="24" name="Freeform 6">
              <a:extLst>
                <a:ext uri="{FF2B5EF4-FFF2-40B4-BE49-F238E27FC236}">
                  <a16:creationId xmlns:a16="http://schemas.microsoft.com/office/drawing/2014/main" id="{B6EE60A6-14D5-71E1-14AE-5328DF265161}"/>
                </a:ext>
              </a:extLst>
            </p:cNvPr>
            <p:cNvSpPr/>
            <p:nvPr/>
          </p:nvSpPr>
          <p:spPr>
            <a:xfrm>
              <a:off x="0" y="0"/>
              <a:ext cx="2334968" cy="812800"/>
            </a:xfrm>
            <a:custGeom>
              <a:avLst/>
              <a:gdLst/>
              <a:ahLst/>
              <a:cxnLst/>
              <a:rect l="l" t="t" r="r" b="b"/>
              <a:pathLst>
                <a:path w="2334968" h="812800">
                  <a:moveTo>
                    <a:pt x="0" y="0"/>
                  </a:moveTo>
                  <a:lnTo>
                    <a:pt x="2334968" y="0"/>
                  </a:lnTo>
                  <a:lnTo>
                    <a:pt x="2334968" y="812800"/>
                  </a:lnTo>
                  <a:lnTo>
                    <a:pt x="0" y="812800"/>
                  </a:lnTo>
                  <a:close/>
                </a:path>
              </a:pathLst>
            </a:custGeom>
            <a:solidFill>
              <a:srgbClr val="FFFFFF"/>
            </a:solidFill>
          </p:spPr>
          <p:txBody>
            <a:bodyPr/>
            <a:lstStyle/>
            <a:p>
              <a:endParaRPr lang="en-US"/>
            </a:p>
          </p:txBody>
        </p:sp>
        <p:sp>
          <p:nvSpPr>
            <p:cNvPr id="25" name="TextBox 7">
              <a:extLst>
                <a:ext uri="{FF2B5EF4-FFF2-40B4-BE49-F238E27FC236}">
                  <a16:creationId xmlns:a16="http://schemas.microsoft.com/office/drawing/2014/main" id="{12338A8D-049E-CBB8-2255-95A3C392E757}"/>
                </a:ext>
              </a:extLst>
            </p:cNvPr>
            <p:cNvSpPr txBox="1"/>
            <p:nvPr/>
          </p:nvSpPr>
          <p:spPr>
            <a:xfrm>
              <a:off x="0" y="-38100"/>
              <a:ext cx="2334968" cy="850900"/>
            </a:xfrm>
            <a:prstGeom prst="rect">
              <a:avLst/>
            </a:prstGeom>
          </p:spPr>
          <p:txBody>
            <a:bodyPr lIns="50800" tIns="50800" rIns="50800" bIns="50800" rtlCol="0" anchor="ctr"/>
            <a:lstStyle/>
            <a:p>
              <a:pPr algn="ctr">
                <a:lnSpc>
                  <a:spcPts val="2659"/>
                </a:lnSpc>
                <a:spcBef>
                  <a:spcPct val="0"/>
                </a:spcBef>
              </a:pPr>
              <a:endParaRPr/>
            </a:p>
          </p:txBody>
        </p:sp>
      </p:grpSp>
      <p:sp>
        <p:nvSpPr>
          <p:cNvPr id="30" name="TextBox 29">
            <a:extLst>
              <a:ext uri="{FF2B5EF4-FFF2-40B4-BE49-F238E27FC236}">
                <a16:creationId xmlns:a16="http://schemas.microsoft.com/office/drawing/2014/main" id="{08C68545-671C-C276-BB59-06A7B21238D7}"/>
              </a:ext>
            </a:extLst>
          </p:cNvPr>
          <p:cNvSpPr txBox="1"/>
          <p:nvPr/>
        </p:nvSpPr>
        <p:spPr>
          <a:xfrm>
            <a:off x="10439400" y="6489684"/>
            <a:ext cx="10572750" cy="505523"/>
          </a:xfrm>
          <a:prstGeom prst="rect">
            <a:avLst/>
          </a:prstGeom>
          <a:noFill/>
        </p:spPr>
        <p:txBody>
          <a:bodyPr wrap="square">
            <a:spAutoFit/>
          </a:bodyPr>
          <a:lstStyle/>
          <a:p>
            <a:pPr marL="0" marR="0" lvl="0" indent="0" algn="l" defTabSz="914400" rtl="0" eaLnBrk="1" fontAlgn="auto" latinLnBrk="0" hangingPunct="1">
              <a:lnSpc>
                <a:spcPts val="336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52C3C7"/>
                </a:solidFill>
                <a:effectLst/>
                <a:uLnTx/>
                <a:uFillTx/>
                <a:latin typeface="Poppins Bold"/>
                <a:ea typeface="Poppins Bold"/>
                <a:cs typeface="Poppins Bold"/>
                <a:sym typeface="Poppins Bold"/>
              </a:rPr>
              <a:t>Multiple returns for unauthorized transactions</a:t>
            </a:r>
          </a:p>
        </p:txBody>
      </p:sp>
      <p:grpSp>
        <p:nvGrpSpPr>
          <p:cNvPr id="31" name="Group 8">
            <a:extLst>
              <a:ext uri="{FF2B5EF4-FFF2-40B4-BE49-F238E27FC236}">
                <a16:creationId xmlns:a16="http://schemas.microsoft.com/office/drawing/2014/main" id="{8DF9A197-C86A-2115-F0DA-84C5554C6967}"/>
              </a:ext>
            </a:extLst>
          </p:cNvPr>
          <p:cNvGrpSpPr/>
          <p:nvPr/>
        </p:nvGrpSpPr>
        <p:grpSpPr>
          <a:xfrm>
            <a:off x="10515599" y="7665154"/>
            <a:ext cx="7795995" cy="2621845"/>
            <a:chOff x="0" y="0"/>
            <a:chExt cx="1982427" cy="812800"/>
          </a:xfrm>
        </p:grpSpPr>
        <p:sp>
          <p:nvSpPr>
            <p:cNvPr id="32" name="Freeform 9">
              <a:extLst>
                <a:ext uri="{FF2B5EF4-FFF2-40B4-BE49-F238E27FC236}">
                  <a16:creationId xmlns:a16="http://schemas.microsoft.com/office/drawing/2014/main" id="{53EC1F69-D865-1DA6-F764-768F1E6A0C82}"/>
                </a:ext>
              </a:extLst>
            </p:cNvPr>
            <p:cNvSpPr/>
            <p:nvPr/>
          </p:nvSpPr>
          <p:spPr>
            <a:xfrm>
              <a:off x="0" y="0"/>
              <a:ext cx="1982427" cy="812800"/>
            </a:xfrm>
            <a:custGeom>
              <a:avLst/>
              <a:gdLst/>
              <a:ahLst/>
              <a:cxnLst/>
              <a:rect l="l" t="t" r="r" b="b"/>
              <a:pathLst>
                <a:path w="1982427" h="812800">
                  <a:moveTo>
                    <a:pt x="0" y="0"/>
                  </a:moveTo>
                  <a:lnTo>
                    <a:pt x="1982427" y="0"/>
                  </a:lnTo>
                  <a:lnTo>
                    <a:pt x="1982427" y="812800"/>
                  </a:lnTo>
                  <a:lnTo>
                    <a:pt x="0" y="812800"/>
                  </a:lnTo>
                  <a:close/>
                </a:path>
              </a:pathLst>
            </a:custGeom>
            <a:solidFill>
              <a:srgbClr val="1F2151"/>
            </a:solidFill>
          </p:spPr>
          <p:txBody>
            <a:bodyPr/>
            <a:lstStyle/>
            <a:p>
              <a:endParaRPr lang="en-US"/>
            </a:p>
          </p:txBody>
        </p:sp>
        <p:sp>
          <p:nvSpPr>
            <p:cNvPr id="33" name="TextBox 10">
              <a:extLst>
                <a:ext uri="{FF2B5EF4-FFF2-40B4-BE49-F238E27FC236}">
                  <a16:creationId xmlns:a16="http://schemas.microsoft.com/office/drawing/2014/main" id="{D11C7F44-ABF4-3D3E-40B1-F722E2ACC1F4}"/>
                </a:ext>
              </a:extLst>
            </p:cNvPr>
            <p:cNvSpPr txBox="1"/>
            <p:nvPr/>
          </p:nvSpPr>
          <p:spPr>
            <a:xfrm>
              <a:off x="0" y="-38100"/>
              <a:ext cx="1982427" cy="850900"/>
            </a:xfrm>
            <a:prstGeom prst="rect">
              <a:avLst/>
            </a:prstGeom>
          </p:spPr>
          <p:txBody>
            <a:bodyPr lIns="50800" tIns="50800" rIns="50800" bIns="50800" rtlCol="0" anchor="ctr"/>
            <a:lstStyle/>
            <a:p>
              <a:pPr algn="ctr">
                <a:lnSpc>
                  <a:spcPts val="2659"/>
                </a:lnSpc>
                <a:spcBef>
                  <a:spcPct val="0"/>
                </a:spcBef>
              </a:pPr>
              <a:endParaRPr/>
            </a:p>
          </p:txBody>
        </p:sp>
      </p:grpSp>
      <p:sp>
        <p:nvSpPr>
          <p:cNvPr id="34" name="TextBox 33">
            <a:extLst>
              <a:ext uri="{FF2B5EF4-FFF2-40B4-BE49-F238E27FC236}">
                <a16:creationId xmlns:a16="http://schemas.microsoft.com/office/drawing/2014/main" id="{0356DC09-6384-B7B5-63C5-F8A0F6D3ADCF}"/>
              </a:ext>
            </a:extLst>
          </p:cNvPr>
          <p:cNvSpPr txBox="1"/>
          <p:nvPr/>
        </p:nvSpPr>
        <p:spPr>
          <a:xfrm>
            <a:off x="11384214" y="8512474"/>
            <a:ext cx="7220157" cy="941540"/>
          </a:xfrm>
          <a:prstGeom prst="rect">
            <a:avLst/>
          </a:prstGeom>
          <a:noFill/>
        </p:spPr>
        <p:txBody>
          <a:bodyPr wrap="square">
            <a:spAutoFit/>
          </a:bodyPr>
          <a:lstStyle/>
          <a:p>
            <a:pPr marL="0" marR="0" lvl="0" indent="0" algn="l" defTabSz="914400" rtl="0" eaLnBrk="1" fontAlgn="auto" latinLnBrk="0" hangingPunct="1">
              <a:lnSpc>
                <a:spcPts val="336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52C3C7"/>
                </a:solidFill>
                <a:effectLst/>
                <a:uLnTx/>
                <a:uFillTx/>
                <a:latin typeface="Poppins Bold"/>
                <a:ea typeface="Poppins Bold"/>
                <a:cs typeface="Poppins Bold"/>
                <a:sym typeface="Poppins Bold"/>
              </a:rPr>
              <a:t>Requests to bypass controls or urgency-based instructions</a:t>
            </a:r>
          </a:p>
        </p:txBody>
      </p:sp>
      <p:pic>
        <p:nvPicPr>
          <p:cNvPr id="1026" name="Picture 2" descr="The red triangle with word FINANCIAL RED FLAGS on a hundred dollars The red triangle with word FINANCIAL RED FLAGS on a hundred dollars. picture of red flags stock pictures, royalty-free photos &amp; images">
            <a:extLst>
              <a:ext uri="{FF2B5EF4-FFF2-40B4-BE49-F238E27FC236}">
                <a16:creationId xmlns:a16="http://schemas.microsoft.com/office/drawing/2014/main" id="{FC9648D2-210B-096E-F47B-5DD8A4B6EF5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08298" y="4252321"/>
            <a:ext cx="5829300" cy="4371975"/>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43515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1F2151"/>
        </a:solidFill>
        <a:effectLst/>
      </p:bgPr>
    </p:bg>
    <p:spTree>
      <p:nvGrpSpPr>
        <p:cNvPr id="1" name="">
          <a:extLst>
            <a:ext uri="{FF2B5EF4-FFF2-40B4-BE49-F238E27FC236}">
              <a16:creationId xmlns:a16="http://schemas.microsoft.com/office/drawing/2014/main" id="{F60B3941-D69C-48B9-E286-C456D9AD7C6C}"/>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554EB50C-BEBA-3FE5-B44E-33206B14288A}"/>
              </a:ext>
            </a:extLst>
          </p:cNvPr>
          <p:cNvGrpSpPr/>
          <p:nvPr/>
        </p:nvGrpSpPr>
        <p:grpSpPr>
          <a:xfrm>
            <a:off x="8839200" y="1028700"/>
            <a:ext cx="8420100" cy="7772399"/>
            <a:chOff x="0" y="0"/>
            <a:chExt cx="2168357" cy="1950720"/>
          </a:xfrm>
        </p:grpSpPr>
        <p:sp>
          <p:nvSpPr>
            <p:cNvPr id="3" name="Freeform 3">
              <a:extLst>
                <a:ext uri="{FF2B5EF4-FFF2-40B4-BE49-F238E27FC236}">
                  <a16:creationId xmlns:a16="http://schemas.microsoft.com/office/drawing/2014/main" id="{33C5745B-EFAE-62B1-E761-35164DE60896}"/>
                </a:ext>
              </a:extLst>
            </p:cNvPr>
            <p:cNvSpPr/>
            <p:nvPr/>
          </p:nvSpPr>
          <p:spPr>
            <a:xfrm>
              <a:off x="0" y="0"/>
              <a:ext cx="2168357" cy="1950720"/>
            </a:xfrm>
            <a:custGeom>
              <a:avLst/>
              <a:gdLst/>
              <a:ahLst/>
              <a:cxnLst/>
              <a:rect l="l" t="t" r="r" b="b"/>
              <a:pathLst>
                <a:path w="2168357" h="1950720">
                  <a:moveTo>
                    <a:pt x="0" y="0"/>
                  </a:moveTo>
                  <a:lnTo>
                    <a:pt x="2168357" y="0"/>
                  </a:lnTo>
                  <a:lnTo>
                    <a:pt x="2168357" y="1950720"/>
                  </a:lnTo>
                  <a:lnTo>
                    <a:pt x="0" y="1950720"/>
                  </a:lnTo>
                  <a:close/>
                </a:path>
              </a:pathLst>
            </a:custGeom>
            <a:solidFill>
              <a:srgbClr val="FFFFFF"/>
            </a:solidFill>
          </p:spPr>
          <p:txBody>
            <a:bodyPr/>
            <a:lstStyle/>
            <a:p>
              <a:endParaRPr lang="en-US"/>
            </a:p>
          </p:txBody>
        </p:sp>
        <p:sp>
          <p:nvSpPr>
            <p:cNvPr id="4" name="TextBox 4">
              <a:extLst>
                <a:ext uri="{FF2B5EF4-FFF2-40B4-BE49-F238E27FC236}">
                  <a16:creationId xmlns:a16="http://schemas.microsoft.com/office/drawing/2014/main" id="{4C34D695-7A76-45C9-D48B-9C5A0D71C1D8}"/>
                </a:ext>
              </a:extLst>
            </p:cNvPr>
            <p:cNvSpPr txBox="1"/>
            <p:nvPr/>
          </p:nvSpPr>
          <p:spPr>
            <a:xfrm>
              <a:off x="0" y="-38100"/>
              <a:ext cx="2168357" cy="1988820"/>
            </a:xfrm>
            <a:prstGeom prst="rect">
              <a:avLst/>
            </a:prstGeom>
          </p:spPr>
          <p:txBody>
            <a:bodyPr lIns="50800" tIns="50800" rIns="50800" bIns="50800" rtlCol="0" anchor="ctr"/>
            <a:lstStyle/>
            <a:p>
              <a:pPr algn="ctr">
                <a:lnSpc>
                  <a:spcPts val="2659"/>
                </a:lnSpc>
                <a:spcBef>
                  <a:spcPct val="0"/>
                </a:spcBef>
              </a:pPr>
              <a:endParaRPr/>
            </a:p>
          </p:txBody>
        </p:sp>
      </p:grpSp>
      <p:sp>
        <p:nvSpPr>
          <p:cNvPr id="6" name="TextBox 6">
            <a:extLst>
              <a:ext uri="{FF2B5EF4-FFF2-40B4-BE49-F238E27FC236}">
                <a16:creationId xmlns:a16="http://schemas.microsoft.com/office/drawing/2014/main" id="{4E411B3B-FE5D-CD7A-DB49-CCFE0CE6D3DD}"/>
              </a:ext>
            </a:extLst>
          </p:cNvPr>
          <p:cNvSpPr txBox="1"/>
          <p:nvPr/>
        </p:nvSpPr>
        <p:spPr>
          <a:xfrm>
            <a:off x="1716274" y="1036595"/>
            <a:ext cx="6746118" cy="1718419"/>
          </a:xfrm>
          <a:prstGeom prst="rect">
            <a:avLst/>
          </a:prstGeom>
        </p:spPr>
        <p:txBody>
          <a:bodyPr wrap="square" lIns="0" tIns="0" rIns="0" bIns="0" rtlCol="0" anchor="t">
            <a:spAutoFit/>
          </a:bodyPr>
          <a:lstStyle/>
          <a:p>
            <a:pPr algn="l">
              <a:lnSpc>
                <a:spcPts val="6719"/>
              </a:lnSpc>
            </a:pPr>
            <a:r>
              <a:rPr lang="en-US" sz="5599" b="1" dirty="0">
                <a:solidFill>
                  <a:srgbClr val="FFFFFF"/>
                </a:solidFill>
                <a:latin typeface="Poppins Bold"/>
                <a:ea typeface="Poppins Bold"/>
                <a:cs typeface="Poppins Bold"/>
                <a:sym typeface="Poppins Bold"/>
              </a:rPr>
              <a:t>What the Rules Do Not Require</a:t>
            </a:r>
          </a:p>
        </p:txBody>
      </p:sp>
      <p:sp>
        <p:nvSpPr>
          <p:cNvPr id="7" name="TextBox 7">
            <a:extLst>
              <a:ext uri="{FF2B5EF4-FFF2-40B4-BE49-F238E27FC236}">
                <a16:creationId xmlns:a16="http://schemas.microsoft.com/office/drawing/2014/main" id="{26104ECA-E17C-AAB9-C3FB-B006D9EFACBA}"/>
              </a:ext>
            </a:extLst>
          </p:cNvPr>
          <p:cNvSpPr txBox="1"/>
          <p:nvPr/>
        </p:nvSpPr>
        <p:spPr>
          <a:xfrm>
            <a:off x="1716274" y="3409821"/>
            <a:ext cx="5751326" cy="2999026"/>
          </a:xfrm>
          <a:prstGeom prst="rect">
            <a:avLst/>
          </a:prstGeom>
        </p:spPr>
        <p:txBody>
          <a:bodyPr wrap="square" lIns="0" tIns="0" rIns="0" bIns="0" rtlCol="0" anchor="t">
            <a:spAutoFit/>
          </a:bodyPr>
          <a:lstStyle/>
          <a:p>
            <a:pPr marL="285750" indent="-285750" algn="l">
              <a:lnSpc>
                <a:spcPct val="150000"/>
              </a:lnSpc>
              <a:buFont typeface="Arial" panose="020B0604020202020204" pitchFamily="34" charset="0"/>
              <a:buChar char="•"/>
            </a:pPr>
            <a:r>
              <a:rPr lang="en-US" sz="2200" dirty="0">
                <a:solidFill>
                  <a:srgbClr val="FFFFFF"/>
                </a:solidFill>
                <a:latin typeface="Poppins"/>
                <a:ea typeface="Poppins"/>
                <a:cs typeface="Poppins"/>
                <a:sym typeface="Poppins"/>
              </a:rPr>
              <a:t>Specific technology or systems</a:t>
            </a:r>
          </a:p>
          <a:p>
            <a:pPr algn="l">
              <a:lnSpc>
                <a:spcPct val="150000"/>
              </a:lnSpc>
            </a:pPr>
            <a:endParaRPr lang="en-US" sz="2200" dirty="0">
              <a:solidFill>
                <a:srgbClr val="FFFFFF"/>
              </a:solidFill>
              <a:latin typeface="Poppins"/>
              <a:ea typeface="Poppins"/>
              <a:cs typeface="Poppins"/>
              <a:sym typeface="Poppins"/>
            </a:endParaRPr>
          </a:p>
          <a:p>
            <a:pPr marL="285750" indent="-285750" algn="l">
              <a:lnSpc>
                <a:spcPct val="150000"/>
              </a:lnSpc>
              <a:buFont typeface="Arial" panose="020B0604020202020204" pitchFamily="34" charset="0"/>
              <a:buChar char="•"/>
            </a:pPr>
            <a:r>
              <a:rPr lang="en-US" sz="2200" b="1" i="1" dirty="0">
                <a:solidFill>
                  <a:srgbClr val="FFFFFF"/>
                </a:solidFill>
                <a:latin typeface="Poppins"/>
                <a:ea typeface="Poppins"/>
                <a:cs typeface="Poppins"/>
                <a:sym typeface="Poppins"/>
              </a:rPr>
              <a:t>The rules do not </a:t>
            </a:r>
            <a:r>
              <a:rPr lang="en-US" sz="2200" dirty="0">
                <a:solidFill>
                  <a:srgbClr val="FFFFFF"/>
                </a:solidFill>
                <a:latin typeface="Poppins"/>
                <a:ea typeface="Poppins"/>
                <a:cs typeface="Poppins"/>
                <a:sym typeface="Poppins"/>
              </a:rPr>
              <a:t>require screening of every entry before processing, however procedures must be reasonably intended to detect fraud.</a:t>
            </a:r>
          </a:p>
        </p:txBody>
      </p:sp>
      <p:sp>
        <p:nvSpPr>
          <p:cNvPr id="8" name="AutoShape 8">
            <a:extLst>
              <a:ext uri="{FF2B5EF4-FFF2-40B4-BE49-F238E27FC236}">
                <a16:creationId xmlns:a16="http://schemas.microsoft.com/office/drawing/2014/main" id="{129FC6A3-496C-673B-822D-BE7504C9D12D}"/>
              </a:ext>
            </a:extLst>
          </p:cNvPr>
          <p:cNvSpPr/>
          <p:nvPr/>
        </p:nvSpPr>
        <p:spPr>
          <a:xfrm>
            <a:off x="1028700" y="601417"/>
            <a:ext cx="16230600" cy="0"/>
          </a:xfrm>
          <a:prstGeom prst="line">
            <a:avLst/>
          </a:prstGeom>
          <a:ln w="19050" cap="flat">
            <a:solidFill>
              <a:srgbClr val="FFFFFF"/>
            </a:solidFill>
            <a:prstDash val="solid"/>
            <a:headEnd type="none" w="sm" len="sm"/>
            <a:tailEnd type="none" w="sm" len="sm"/>
          </a:ln>
        </p:spPr>
        <p:txBody>
          <a:bodyPr/>
          <a:lstStyle/>
          <a:p>
            <a:endParaRPr lang="en-US"/>
          </a:p>
        </p:txBody>
      </p:sp>
      <p:sp>
        <p:nvSpPr>
          <p:cNvPr id="9" name="Freeform 9">
            <a:extLst>
              <a:ext uri="{FF2B5EF4-FFF2-40B4-BE49-F238E27FC236}">
                <a16:creationId xmlns:a16="http://schemas.microsoft.com/office/drawing/2014/main" id="{F9CBB6E5-C62E-9567-FF4C-40AFBA50BAED}"/>
              </a:ext>
            </a:extLst>
          </p:cNvPr>
          <p:cNvSpPr/>
          <p:nvPr/>
        </p:nvSpPr>
        <p:spPr>
          <a:xfrm>
            <a:off x="-2312987" y="8115300"/>
            <a:ext cx="6351588" cy="4125727"/>
          </a:xfrm>
          <a:custGeom>
            <a:avLst/>
            <a:gdLst/>
            <a:ahLst/>
            <a:cxnLst/>
            <a:rect l="l" t="t" r="r" b="b"/>
            <a:pathLst>
              <a:path w="9005307" h="6565688">
                <a:moveTo>
                  <a:pt x="0" y="0"/>
                </a:moveTo>
                <a:lnTo>
                  <a:pt x="9005308" y="0"/>
                </a:lnTo>
                <a:lnTo>
                  <a:pt x="9005308" y="6565688"/>
                </a:lnTo>
                <a:lnTo>
                  <a:pt x="0" y="656568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10" name="Group 10">
            <a:extLst>
              <a:ext uri="{FF2B5EF4-FFF2-40B4-BE49-F238E27FC236}">
                <a16:creationId xmlns:a16="http://schemas.microsoft.com/office/drawing/2014/main" id="{F7241AEE-A4DB-4AB7-4704-43F6282E4B7B}"/>
              </a:ext>
            </a:extLst>
          </p:cNvPr>
          <p:cNvGrpSpPr/>
          <p:nvPr/>
        </p:nvGrpSpPr>
        <p:grpSpPr>
          <a:xfrm rot="-5400000">
            <a:off x="-1974906" y="1974906"/>
            <a:ext cx="4238545" cy="288733"/>
            <a:chOff x="0" y="0"/>
            <a:chExt cx="1116325" cy="76045"/>
          </a:xfrm>
        </p:grpSpPr>
        <p:sp>
          <p:nvSpPr>
            <p:cNvPr id="11" name="Freeform 11">
              <a:extLst>
                <a:ext uri="{FF2B5EF4-FFF2-40B4-BE49-F238E27FC236}">
                  <a16:creationId xmlns:a16="http://schemas.microsoft.com/office/drawing/2014/main" id="{D31550B5-120C-E794-9167-08A53F292E67}"/>
                </a:ext>
              </a:extLst>
            </p:cNvPr>
            <p:cNvSpPr/>
            <p:nvPr/>
          </p:nvSpPr>
          <p:spPr>
            <a:xfrm>
              <a:off x="0" y="0"/>
              <a:ext cx="1116324" cy="76045"/>
            </a:xfrm>
            <a:custGeom>
              <a:avLst/>
              <a:gdLst/>
              <a:ahLst/>
              <a:cxnLst/>
              <a:rect l="l" t="t" r="r" b="b"/>
              <a:pathLst>
                <a:path w="1116324" h="76045">
                  <a:moveTo>
                    <a:pt x="0" y="0"/>
                  </a:moveTo>
                  <a:lnTo>
                    <a:pt x="1116324" y="0"/>
                  </a:lnTo>
                  <a:lnTo>
                    <a:pt x="1116324" y="76045"/>
                  </a:lnTo>
                  <a:lnTo>
                    <a:pt x="0" y="76045"/>
                  </a:lnTo>
                  <a:close/>
                </a:path>
              </a:pathLst>
            </a:custGeom>
            <a:solidFill>
              <a:srgbClr val="52C3C7"/>
            </a:solidFill>
          </p:spPr>
          <p:txBody>
            <a:bodyPr/>
            <a:lstStyle/>
            <a:p>
              <a:endParaRPr lang="en-US"/>
            </a:p>
          </p:txBody>
        </p:sp>
        <p:sp>
          <p:nvSpPr>
            <p:cNvPr id="12" name="TextBox 12">
              <a:extLst>
                <a:ext uri="{FF2B5EF4-FFF2-40B4-BE49-F238E27FC236}">
                  <a16:creationId xmlns:a16="http://schemas.microsoft.com/office/drawing/2014/main" id="{C1E9E37D-4D60-C82C-46AC-83BC5E78AE70}"/>
                </a:ext>
              </a:extLst>
            </p:cNvPr>
            <p:cNvSpPr txBox="1"/>
            <p:nvPr/>
          </p:nvSpPr>
          <p:spPr>
            <a:xfrm>
              <a:off x="0" y="-38100"/>
              <a:ext cx="1116325" cy="114145"/>
            </a:xfrm>
            <a:prstGeom prst="rect">
              <a:avLst/>
            </a:prstGeom>
          </p:spPr>
          <p:txBody>
            <a:bodyPr lIns="50800" tIns="50800" rIns="50800" bIns="50800" rtlCol="0" anchor="ctr"/>
            <a:lstStyle/>
            <a:p>
              <a:pPr algn="ctr">
                <a:lnSpc>
                  <a:spcPts val="2659"/>
                </a:lnSpc>
                <a:spcBef>
                  <a:spcPct val="0"/>
                </a:spcBef>
              </a:pPr>
              <a:endParaRPr/>
            </a:p>
          </p:txBody>
        </p:sp>
      </p:grpSp>
      <p:sp>
        <p:nvSpPr>
          <p:cNvPr id="13" name="Freeform 13">
            <a:extLst>
              <a:ext uri="{FF2B5EF4-FFF2-40B4-BE49-F238E27FC236}">
                <a16:creationId xmlns:a16="http://schemas.microsoft.com/office/drawing/2014/main" id="{45206EF3-3D75-80FA-9BE7-F85DFAC3A217}"/>
              </a:ext>
            </a:extLst>
          </p:cNvPr>
          <p:cNvSpPr/>
          <p:nvPr/>
        </p:nvSpPr>
        <p:spPr>
          <a:xfrm>
            <a:off x="288733" y="8648989"/>
            <a:ext cx="1349712" cy="1493645"/>
          </a:xfrm>
          <a:custGeom>
            <a:avLst/>
            <a:gdLst/>
            <a:ahLst/>
            <a:cxnLst/>
            <a:rect l="l" t="t" r="r" b="b"/>
            <a:pathLst>
              <a:path w="1349712" h="1493645">
                <a:moveTo>
                  <a:pt x="0" y="0"/>
                </a:moveTo>
                <a:lnTo>
                  <a:pt x="1349712" y="0"/>
                </a:lnTo>
                <a:lnTo>
                  <a:pt x="1349712" y="1493645"/>
                </a:lnTo>
                <a:lnTo>
                  <a:pt x="0" y="1493645"/>
                </a:lnTo>
                <a:lnTo>
                  <a:pt x="0" y="0"/>
                </a:lnTo>
                <a:close/>
              </a:path>
            </a:pathLst>
          </a:custGeom>
          <a:blipFill>
            <a:blip r:embed="rId4"/>
            <a:stretch>
              <a:fillRect/>
            </a:stretch>
          </a:blipFill>
        </p:spPr>
        <p:txBody>
          <a:bodyPr/>
          <a:lstStyle/>
          <a:p>
            <a:endParaRPr lang="en-US"/>
          </a:p>
        </p:txBody>
      </p:sp>
      <p:pic>
        <p:nvPicPr>
          <p:cNvPr id="6146" name="Picture 2">
            <a:extLst>
              <a:ext uri="{FF2B5EF4-FFF2-40B4-BE49-F238E27FC236}">
                <a16:creationId xmlns:a16="http://schemas.microsoft.com/office/drawing/2014/main" id="{D2CC973F-FF6F-D89B-EBA7-29E2CC89566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42222" y="2119273"/>
            <a:ext cx="5486400" cy="52729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1228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52C3C7"/>
        </a:solidFill>
        <a:effectLst/>
      </p:bgPr>
    </p:bg>
    <p:spTree>
      <p:nvGrpSpPr>
        <p:cNvPr id="1" name=""/>
        <p:cNvGrpSpPr/>
        <p:nvPr/>
      </p:nvGrpSpPr>
      <p:grpSpPr>
        <a:xfrm>
          <a:off x="0" y="0"/>
          <a:ext cx="0" cy="0"/>
          <a:chOff x="0" y="0"/>
          <a:chExt cx="0" cy="0"/>
        </a:xfrm>
      </p:grpSpPr>
      <p:sp>
        <p:nvSpPr>
          <p:cNvPr id="2" name="TextBox 2"/>
          <p:cNvSpPr txBox="1"/>
          <p:nvPr/>
        </p:nvSpPr>
        <p:spPr>
          <a:xfrm>
            <a:off x="1103969" y="1008493"/>
            <a:ext cx="3627020" cy="3436838"/>
          </a:xfrm>
          <a:prstGeom prst="rect">
            <a:avLst/>
          </a:prstGeom>
        </p:spPr>
        <p:txBody>
          <a:bodyPr lIns="0" tIns="0" rIns="0" bIns="0" rtlCol="0" anchor="t">
            <a:spAutoFit/>
          </a:bodyPr>
          <a:lstStyle/>
          <a:p>
            <a:pPr algn="ctr">
              <a:lnSpc>
                <a:spcPts val="6719"/>
              </a:lnSpc>
            </a:pPr>
            <a:r>
              <a:rPr lang="en-US" sz="5599" b="1" dirty="0">
                <a:solidFill>
                  <a:srgbClr val="1F2151"/>
                </a:solidFill>
                <a:latin typeface="Poppins Bold"/>
                <a:ea typeface="Poppins Bold"/>
                <a:cs typeface="Poppins Bold"/>
                <a:sym typeface="Poppins Bold"/>
              </a:rPr>
              <a:t>Intent Behind The Changes</a:t>
            </a:r>
          </a:p>
        </p:txBody>
      </p:sp>
      <p:grpSp>
        <p:nvGrpSpPr>
          <p:cNvPr id="3" name="Group 3"/>
          <p:cNvGrpSpPr/>
          <p:nvPr/>
        </p:nvGrpSpPr>
        <p:grpSpPr>
          <a:xfrm>
            <a:off x="0" y="5143500"/>
            <a:ext cx="6121614" cy="5143500"/>
            <a:chOff x="0" y="0"/>
            <a:chExt cx="1451049" cy="1219200"/>
          </a:xfrm>
        </p:grpSpPr>
        <p:sp>
          <p:nvSpPr>
            <p:cNvPr id="4" name="Freeform 4"/>
            <p:cNvSpPr/>
            <p:nvPr/>
          </p:nvSpPr>
          <p:spPr>
            <a:xfrm>
              <a:off x="0" y="0"/>
              <a:ext cx="1451049" cy="1219200"/>
            </a:xfrm>
            <a:custGeom>
              <a:avLst/>
              <a:gdLst/>
              <a:ahLst/>
              <a:cxnLst/>
              <a:rect l="l" t="t" r="r" b="b"/>
              <a:pathLst>
                <a:path w="1451049" h="1219200">
                  <a:moveTo>
                    <a:pt x="0" y="0"/>
                  </a:moveTo>
                  <a:lnTo>
                    <a:pt x="1451049" y="0"/>
                  </a:lnTo>
                  <a:lnTo>
                    <a:pt x="1451049" y="1219200"/>
                  </a:lnTo>
                  <a:lnTo>
                    <a:pt x="0" y="1219200"/>
                  </a:lnTo>
                  <a:close/>
                </a:path>
              </a:pathLst>
            </a:custGeom>
            <a:solidFill>
              <a:srgbClr val="1F2151"/>
            </a:solidFill>
          </p:spPr>
          <p:txBody>
            <a:bodyPr/>
            <a:lstStyle/>
            <a:p>
              <a:endParaRPr lang="en-US"/>
            </a:p>
          </p:txBody>
        </p:sp>
        <p:sp>
          <p:nvSpPr>
            <p:cNvPr id="5" name="TextBox 5"/>
            <p:cNvSpPr txBox="1"/>
            <p:nvPr/>
          </p:nvSpPr>
          <p:spPr>
            <a:xfrm>
              <a:off x="0" y="-38100"/>
              <a:ext cx="1451049" cy="1257300"/>
            </a:xfrm>
            <a:prstGeom prst="rect">
              <a:avLst/>
            </a:prstGeom>
          </p:spPr>
          <p:txBody>
            <a:bodyPr lIns="50800" tIns="50800" rIns="50800" bIns="50800" rtlCol="0" anchor="ctr"/>
            <a:lstStyle/>
            <a:p>
              <a:pPr algn="ctr">
                <a:lnSpc>
                  <a:spcPts val="2659"/>
                </a:lnSpc>
                <a:spcBef>
                  <a:spcPct val="0"/>
                </a:spcBef>
              </a:pPr>
              <a:endParaRPr/>
            </a:p>
          </p:txBody>
        </p:sp>
      </p:grpSp>
      <p:sp>
        <p:nvSpPr>
          <p:cNvPr id="6" name="TextBox 6"/>
          <p:cNvSpPr txBox="1"/>
          <p:nvPr/>
        </p:nvSpPr>
        <p:spPr>
          <a:xfrm>
            <a:off x="1379118" y="6982692"/>
            <a:ext cx="3509493" cy="849207"/>
          </a:xfrm>
          <a:prstGeom prst="rect">
            <a:avLst/>
          </a:prstGeom>
        </p:spPr>
        <p:txBody>
          <a:bodyPr lIns="0" tIns="0" rIns="0" bIns="0" rtlCol="0" anchor="t">
            <a:spAutoFit/>
          </a:bodyPr>
          <a:lstStyle/>
          <a:p>
            <a:pPr algn="l">
              <a:lnSpc>
                <a:spcPts val="3360"/>
              </a:lnSpc>
            </a:pPr>
            <a:r>
              <a:rPr lang="en-US" sz="2400" b="1" dirty="0">
                <a:solidFill>
                  <a:srgbClr val="FFFFFF"/>
                </a:solidFill>
                <a:latin typeface="Poppins Bold"/>
                <a:ea typeface="Poppins Bold"/>
                <a:cs typeface="Poppins Bold"/>
                <a:sym typeface="Poppins Bold"/>
              </a:rPr>
              <a:t>Reduce successful fraud attempts</a:t>
            </a:r>
          </a:p>
        </p:txBody>
      </p:sp>
      <p:sp>
        <p:nvSpPr>
          <p:cNvPr id="9" name="Freeform 9"/>
          <p:cNvSpPr/>
          <p:nvPr/>
        </p:nvSpPr>
        <p:spPr>
          <a:xfrm>
            <a:off x="13557011" y="-1676277"/>
            <a:ext cx="6890734" cy="7886568"/>
          </a:xfrm>
          <a:custGeom>
            <a:avLst/>
            <a:gdLst/>
            <a:ahLst/>
            <a:cxnLst/>
            <a:rect l="l" t="t" r="r" b="b"/>
            <a:pathLst>
              <a:path w="12260528" h="8939040">
                <a:moveTo>
                  <a:pt x="0" y="0"/>
                </a:moveTo>
                <a:lnTo>
                  <a:pt x="12260529" y="0"/>
                </a:lnTo>
                <a:lnTo>
                  <a:pt x="12260529" y="8939040"/>
                </a:lnTo>
                <a:lnTo>
                  <a:pt x="0" y="893904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10" name="Group 10"/>
          <p:cNvGrpSpPr/>
          <p:nvPr/>
        </p:nvGrpSpPr>
        <p:grpSpPr>
          <a:xfrm>
            <a:off x="6121614" y="5143500"/>
            <a:ext cx="6044772" cy="5143500"/>
            <a:chOff x="0" y="0"/>
            <a:chExt cx="1432835" cy="1219200"/>
          </a:xfrm>
        </p:grpSpPr>
        <p:sp>
          <p:nvSpPr>
            <p:cNvPr id="11" name="Freeform 11"/>
            <p:cNvSpPr/>
            <p:nvPr/>
          </p:nvSpPr>
          <p:spPr>
            <a:xfrm>
              <a:off x="0" y="0"/>
              <a:ext cx="1432835" cy="1219200"/>
            </a:xfrm>
            <a:custGeom>
              <a:avLst/>
              <a:gdLst/>
              <a:ahLst/>
              <a:cxnLst/>
              <a:rect l="l" t="t" r="r" b="b"/>
              <a:pathLst>
                <a:path w="1432835" h="1219200">
                  <a:moveTo>
                    <a:pt x="0" y="0"/>
                  </a:moveTo>
                  <a:lnTo>
                    <a:pt x="1432835" y="0"/>
                  </a:lnTo>
                  <a:lnTo>
                    <a:pt x="1432835" y="1219200"/>
                  </a:lnTo>
                  <a:lnTo>
                    <a:pt x="0" y="1219200"/>
                  </a:lnTo>
                  <a:close/>
                </a:path>
              </a:pathLst>
            </a:custGeom>
            <a:solidFill>
              <a:srgbClr val="00A6DA"/>
            </a:solidFill>
          </p:spPr>
          <p:txBody>
            <a:bodyPr/>
            <a:lstStyle/>
            <a:p>
              <a:endParaRPr lang="en-US"/>
            </a:p>
          </p:txBody>
        </p:sp>
        <p:sp>
          <p:nvSpPr>
            <p:cNvPr id="12" name="TextBox 12"/>
            <p:cNvSpPr txBox="1"/>
            <p:nvPr/>
          </p:nvSpPr>
          <p:spPr>
            <a:xfrm>
              <a:off x="0" y="-38100"/>
              <a:ext cx="1432835" cy="1257300"/>
            </a:xfrm>
            <a:prstGeom prst="rect">
              <a:avLst/>
            </a:prstGeom>
          </p:spPr>
          <p:txBody>
            <a:bodyPr lIns="50800" tIns="50800" rIns="50800" bIns="50800" rtlCol="0" anchor="ctr"/>
            <a:lstStyle/>
            <a:p>
              <a:pPr algn="ctr">
                <a:lnSpc>
                  <a:spcPts val="2659"/>
                </a:lnSpc>
                <a:spcBef>
                  <a:spcPct val="0"/>
                </a:spcBef>
              </a:pPr>
              <a:endParaRPr/>
            </a:p>
          </p:txBody>
        </p:sp>
      </p:grpSp>
      <p:sp>
        <p:nvSpPr>
          <p:cNvPr id="13" name="TextBox 13"/>
          <p:cNvSpPr txBox="1"/>
          <p:nvPr/>
        </p:nvSpPr>
        <p:spPr>
          <a:xfrm>
            <a:off x="7303355" y="6974142"/>
            <a:ext cx="3509493" cy="1721240"/>
          </a:xfrm>
          <a:prstGeom prst="rect">
            <a:avLst/>
          </a:prstGeom>
        </p:spPr>
        <p:txBody>
          <a:bodyPr lIns="0" tIns="0" rIns="0" bIns="0" rtlCol="0" anchor="t">
            <a:spAutoFit/>
          </a:bodyPr>
          <a:lstStyle/>
          <a:p>
            <a:pPr algn="l">
              <a:lnSpc>
                <a:spcPts val="3360"/>
              </a:lnSpc>
            </a:pPr>
            <a:r>
              <a:rPr lang="en-US" sz="2400" b="1" dirty="0">
                <a:solidFill>
                  <a:srgbClr val="FFFFFF"/>
                </a:solidFill>
                <a:latin typeface="Poppins Bold"/>
                <a:ea typeface="Poppins Bold"/>
                <a:cs typeface="Poppins Bold"/>
                <a:sym typeface="Poppins Bold"/>
              </a:rPr>
              <a:t>Strengthen overall ACH security and risk management in all areas</a:t>
            </a:r>
          </a:p>
        </p:txBody>
      </p:sp>
      <p:grpSp>
        <p:nvGrpSpPr>
          <p:cNvPr id="15" name="Group 15"/>
          <p:cNvGrpSpPr/>
          <p:nvPr/>
        </p:nvGrpSpPr>
        <p:grpSpPr>
          <a:xfrm>
            <a:off x="12166386" y="5143500"/>
            <a:ext cx="6121614" cy="5143500"/>
            <a:chOff x="0" y="0"/>
            <a:chExt cx="1451049" cy="1219200"/>
          </a:xfrm>
        </p:grpSpPr>
        <p:sp>
          <p:nvSpPr>
            <p:cNvPr id="16" name="Freeform 16"/>
            <p:cNvSpPr/>
            <p:nvPr/>
          </p:nvSpPr>
          <p:spPr>
            <a:xfrm>
              <a:off x="0" y="0"/>
              <a:ext cx="1451049" cy="1219200"/>
            </a:xfrm>
            <a:custGeom>
              <a:avLst/>
              <a:gdLst/>
              <a:ahLst/>
              <a:cxnLst/>
              <a:rect l="l" t="t" r="r" b="b"/>
              <a:pathLst>
                <a:path w="1451049" h="1219200">
                  <a:moveTo>
                    <a:pt x="0" y="0"/>
                  </a:moveTo>
                  <a:lnTo>
                    <a:pt x="1451049" y="0"/>
                  </a:lnTo>
                  <a:lnTo>
                    <a:pt x="1451049" y="1219200"/>
                  </a:lnTo>
                  <a:lnTo>
                    <a:pt x="0" y="1219200"/>
                  </a:lnTo>
                  <a:close/>
                </a:path>
              </a:pathLst>
            </a:custGeom>
            <a:solidFill>
              <a:srgbClr val="1F2151"/>
            </a:solidFill>
          </p:spPr>
          <p:txBody>
            <a:bodyPr/>
            <a:lstStyle/>
            <a:p>
              <a:endParaRPr lang="en-US"/>
            </a:p>
          </p:txBody>
        </p:sp>
        <p:sp>
          <p:nvSpPr>
            <p:cNvPr id="17" name="TextBox 17"/>
            <p:cNvSpPr txBox="1"/>
            <p:nvPr/>
          </p:nvSpPr>
          <p:spPr>
            <a:xfrm>
              <a:off x="0" y="-38100"/>
              <a:ext cx="1451049" cy="1257300"/>
            </a:xfrm>
            <a:prstGeom prst="rect">
              <a:avLst/>
            </a:prstGeom>
          </p:spPr>
          <p:txBody>
            <a:bodyPr lIns="50800" tIns="50800" rIns="50800" bIns="50800" rtlCol="0" anchor="ctr"/>
            <a:lstStyle/>
            <a:p>
              <a:pPr algn="ctr">
                <a:lnSpc>
                  <a:spcPts val="2659"/>
                </a:lnSpc>
                <a:spcBef>
                  <a:spcPct val="0"/>
                </a:spcBef>
              </a:pPr>
              <a:endParaRPr/>
            </a:p>
          </p:txBody>
        </p:sp>
      </p:grpSp>
      <p:sp>
        <p:nvSpPr>
          <p:cNvPr id="18" name="TextBox 18"/>
          <p:cNvSpPr txBox="1"/>
          <p:nvPr/>
        </p:nvSpPr>
        <p:spPr>
          <a:xfrm>
            <a:off x="13460251" y="6806577"/>
            <a:ext cx="3509493" cy="1721240"/>
          </a:xfrm>
          <a:prstGeom prst="rect">
            <a:avLst/>
          </a:prstGeom>
        </p:spPr>
        <p:txBody>
          <a:bodyPr lIns="0" tIns="0" rIns="0" bIns="0" rtlCol="0" anchor="t">
            <a:spAutoFit/>
          </a:bodyPr>
          <a:lstStyle/>
          <a:p>
            <a:pPr algn="l">
              <a:lnSpc>
                <a:spcPts val="3360"/>
              </a:lnSpc>
            </a:pPr>
            <a:r>
              <a:rPr lang="en-US" sz="2400" b="1" dirty="0">
                <a:solidFill>
                  <a:srgbClr val="FFFFFF"/>
                </a:solidFill>
                <a:latin typeface="Poppins Bold"/>
                <a:ea typeface="Poppins Bold"/>
                <a:cs typeface="Poppins Bold"/>
                <a:sym typeface="Poppins Bold"/>
              </a:rPr>
              <a:t>Improve fraud detection and recovery across all ACH systems</a:t>
            </a:r>
          </a:p>
        </p:txBody>
      </p:sp>
      <p:sp>
        <p:nvSpPr>
          <p:cNvPr id="20" name="AutoShape 20"/>
          <p:cNvSpPr/>
          <p:nvPr/>
        </p:nvSpPr>
        <p:spPr>
          <a:xfrm>
            <a:off x="1028700" y="601417"/>
            <a:ext cx="16230600" cy="0"/>
          </a:xfrm>
          <a:prstGeom prst="line">
            <a:avLst/>
          </a:prstGeom>
          <a:ln w="19050" cap="flat">
            <a:solidFill>
              <a:srgbClr val="1F2151"/>
            </a:solidFill>
            <a:prstDash val="solid"/>
            <a:headEnd type="none" w="sm" len="sm"/>
            <a:tailEnd type="none" w="sm" len="sm"/>
          </a:ln>
        </p:spPr>
        <p:txBody>
          <a:bodyPr/>
          <a:lstStyle/>
          <a:p>
            <a:endParaRPr lang="en-US"/>
          </a:p>
        </p:txBody>
      </p:sp>
      <p:sp>
        <p:nvSpPr>
          <p:cNvPr id="21" name="Freeform 21"/>
          <p:cNvSpPr/>
          <p:nvPr/>
        </p:nvSpPr>
        <p:spPr>
          <a:xfrm flipH="1">
            <a:off x="15734509" y="824583"/>
            <a:ext cx="3508802" cy="4114800"/>
          </a:xfrm>
          <a:custGeom>
            <a:avLst/>
            <a:gdLst/>
            <a:ahLst/>
            <a:cxnLst/>
            <a:rect l="l" t="t" r="r" b="b"/>
            <a:pathLst>
              <a:path w="3508802" h="4114800">
                <a:moveTo>
                  <a:pt x="3508802" y="0"/>
                </a:moveTo>
                <a:lnTo>
                  <a:pt x="0" y="0"/>
                </a:lnTo>
                <a:lnTo>
                  <a:pt x="0" y="4114800"/>
                </a:lnTo>
                <a:lnTo>
                  <a:pt x="3508802" y="4114800"/>
                </a:lnTo>
                <a:lnTo>
                  <a:pt x="3508802"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pic>
        <p:nvPicPr>
          <p:cNvPr id="5122" name="Picture 2" descr="Purpose Concept: Finding Life Direction, Business Mission, Goal Setting, Meaning, and Strategic Navigation Purpose Concept: Finding Life Direction, Business Mission, Goal Setting, Meaning, and Strategic Navigation picture of purpose  stock pictures, royalty-free photos &amp; images">
            <a:extLst>
              <a:ext uri="{FF2B5EF4-FFF2-40B4-BE49-F238E27FC236}">
                <a16:creationId xmlns:a16="http://schemas.microsoft.com/office/drawing/2014/main" id="{6529DB89-5E19-D1DE-2D64-1B727EDB346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21614" y="2476578"/>
            <a:ext cx="6044772" cy="3276600"/>
          </a:xfrm>
          <a:prstGeom prst="rect">
            <a:avLst/>
          </a:prstGeom>
          <a:noFill/>
          <a:effectLst>
            <a:softEdge rad="114300"/>
          </a:effectLst>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52C3C7"/>
        </a:solidFill>
        <a:effectLst/>
      </p:bgPr>
    </p:bg>
    <p:spTree>
      <p:nvGrpSpPr>
        <p:cNvPr id="1" name="">
          <a:extLst>
            <a:ext uri="{FF2B5EF4-FFF2-40B4-BE49-F238E27FC236}">
              <a16:creationId xmlns:a16="http://schemas.microsoft.com/office/drawing/2014/main" id="{98122F6D-EF3E-7BD0-D552-48D1F6A93E90}"/>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7F7CA608-92E2-AE7F-030B-FA81A12F31D4}"/>
              </a:ext>
            </a:extLst>
          </p:cNvPr>
          <p:cNvGrpSpPr/>
          <p:nvPr/>
        </p:nvGrpSpPr>
        <p:grpSpPr>
          <a:xfrm>
            <a:off x="7154584" y="12700"/>
            <a:ext cx="11133416" cy="4988902"/>
            <a:chOff x="0" y="-38100"/>
            <a:chExt cx="2639032" cy="850900"/>
          </a:xfrm>
        </p:grpSpPr>
        <p:sp>
          <p:nvSpPr>
            <p:cNvPr id="3" name="Freeform 3">
              <a:extLst>
                <a:ext uri="{FF2B5EF4-FFF2-40B4-BE49-F238E27FC236}">
                  <a16:creationId xmlns:a16="http://schemas.microsoft.com/office/drawing/2014/main" id="{CC001E6E-709B-AE01-8568-96B7FB5FD560}"/>
                </a:ext>
              </a:extLst>
            </p:cNvPr>
            <p:cNvSpPr/>
            <p:nvPr/>
          </p:nvSpPr>
          <p:spPr>
            <a:xfrm>
              <a:off x="0" y="25993"/>
              <a:ext cx="2530659" cy="786807"/>
            </a:xfrm>
            <a:custGeom>
              <a:avLst/>
              <a:gdLst/>
              <a:ahLst/>
              <a:cxnLst/>
              <a:rect l="l" t="t" r="r" b="b"/>
              <a:pathLst>
                <a:path w="2639032" h="812800">
                  <a:moveTo>
                    <a:pt x="0" y="0"/>
                  </a:moveTo>
                  <a:lnTo>
                    <a:pt x="2639032" y="0"/>
                  </a:lnTo>
                  <a:lnTo>
                    <a:pt x="2639032" y="812800"/>
                  </a:lnTo>
                  <a:lnTo>
                    <a:pt x="0" y="812800"/>
                  </a:lnTo>
                  <a:close/>
                </a:path>
              </a:pathLst>
            </a:custGeom>
            <a:solidFill>
              <a:srgbClr val="1F2151"/>
            </a:solidFill>
          </p:spPr>
          <p:txBody>
            <a:bodyPr/>
            <a:lstStyle/>
            <a:p>
              <a:endParaRPr lang="en-US"/>
            </a:p>
          </p:txBody>
        </p:sp>
        <p:sp>
          <p:nvSpPr>
            <p:cNvPr id="4" name="TextBox 4">
              <a:extLst>
                <a:ext uri="{FF2B5EF4-FFF2-40B4-BE49-F238E27FC236}">
                  <a16:creationId xmlns:a16="http://schemas.microsoft.com/office/drawing/2014/main" id="{51322F34-BC44-E3E7-6BCF-B2756CF3CE10}"/>
                </a:ext>
              </a:extLst>
            </p:cNvPr>
            <p:cNvSpPr txBox="1"/>
            <p:nvPr/>
          </p:nvSpPr>
          <p:spPr>
            <a:xfrm>
              <a:off x="0" y="-38100"/>
              <a:ext cx="2639032"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a:extLst>
              <a:ext uri="{FF2B5EF4-FFF2-40B4-BE49-F238E27FC236}">
                <a16:creationId xmlns:a16="http://schemas.microsoft.com/office/drawing/2014/main" id="{7BBBD6FE-FF73-A2C4-18A3-6CC09D5ADEEA}"/>
              </a:ext>
            </a:extLst>
          </p:cNvPr>
          <p:cNvGrpSpPr/>
          <p:nvPr/>
        </p:nvGrpSpPr>
        <p:grpSpPr>
          <a:xfrm>
            <a:off x="8485845" y="4951735"/>
            <a:ext cx="9365738" cy="4988902"/>
            <a:chOff x="0" y="0"/>
            <a:chExt cx="2334968" cy="812800"/>
          </a:xfrm>
        </p:grpSpPr>
        <p:sp>
          <p:nvSpPr>
            <p:cNvPr id="6" name="Freeform 6">
              <a:extLst>
                <a:ext uri="{FF2B5EF4-FFF2-40B4-BE49-F238E27FC236}">
                  <a16:creationId xmlns:a16="http://schemas.microsoft.com/office/drawing/2014/main" id="{D6C8F4CE-F8DE-EB39-963A-D10A72293D91}"/>
                </a:ext>
              </a:extLst>
            </p:cNvPr>
            <p:cNvSpPr/>
            <p:nvPr/>
          </p:nvSpPr>
          <p:spPr>
            <a:xfrm>
              <a:off x="0" y="0"/>
              <a:ext cx="2334968" cy="812800"/>
            </a:xfrm>
            <a:custGeom>
              <a:avLst/>
              <a:gdLst/>
              <a:ahLst/>
              <a:cxnLst/>
              <a:rect l="l" t="t" r="r" b="b"/>
              <a:pathLst>
                <a:path w="2334968" h="812800">
                  <a:moveTo>
                    <a:pt x="0" y="0"/>
                  </a:moveTo>
                  <a:lnTo>
                    <a:pt x="2334968" y="0"/>
                  </a:lnTo>
                  <a:lnTo>
                    <a:pt x="2334968" y="812800"/>
                  </a:lnTo>
                  <a:lnTo>
                    <a:pt x="0" y="812800"/>
                  </a:lnTo>
                  <a:close/>
                </a:path>
              </a:pathLst>
            </a:custGeom>
            <a:solidFill>
              <a:srgbClr val="FFFFFF"/>
            </a:solidFill>
          </p:spPr>
          <p:txBody>
            <a:bodyPr/>
            <a:lstStyle/>
            <a:p>
              <a:endParaRPr lang="en-US"/>
            </a:p>
          </p:txBody>
        </p:sp>
        <p:sp>
          <p:nvSpPr>
            <p:cNvPr id="7" name="TextBox 7">
              <a:extLst>
                <a:ext uri="{FF2B5EF4-FFF2-40B4-BE49-F238E27FC236}">
                  <a16:creationId xmlns:a16="http://schemas.microsoft.com/office/drawing/2014/main" id="{2534B1E6-157A-A14D-57F0-185D2C3220DC}"/>
                </a:ext>
              </a:extLst>
            </p:cNvPr>
            <p:cNvSpPr txBox="1"/>
            <p:nvPr/>
          </p:nvSpPr>
          <p:spPr>
            <a:xfrm>
              <a:off x="0" y="-38100"/>
              <a:ext cx="2334968" cy="850900"/>
            </a:xfrm>
            <a:prstGeom prst="rect">
              <a:avLst/>
            </a:prstGeom>
          </p:spPr>
          <p:txBody>
            <a:bodyPr lIns="50800" tIns="50800" rIns="50800" bIns="50800" rtlCol="0" anchor="ctr"/>
            <a:lstStyle/>
            <a:p>
              <a:pPr algn="ctr">
                <a:lnSpc>
                  <a:spcPts val="2659"/>
                </a:lnSpc>
                <a:spcBef>
                  <a:spcPct val="0"/>
                </a:spcBef>
              </a:pPr>
              <a:endParaRPr/>
            </a:p>
          </p:txBody>
        </p:sp>
      </p:grpSp>
      <p:sp>
        <p:nvSpPr>
          <p:cNvPr id="11" name="TextBox 11">
            <a:extLst>
              <a:ext uri="{FF2B5EF4-FFF2-40B4-BE49-F238E27FC236}">
                <a16:creationId xmlns:a16="http://schemas.microsoft.com/office/drawing/2014/main" id="{D2672C49-93CE-E6EA-B06C-1409CC09437E}"/>
              </a:ext>
            </a:extLst>
          </p:cNvPr>
          <p:cNvSpPr txBox="1"/>
          <p:nvPr/>
        </p:nvSpPr>
        <p:spPr>
          <a:xfrm>
            <a:off x="8698446" y="947860"/>
            <a:ext cx="8458200" cy="1342675"/>
          </a:xfrm>
          <a:prstGeom prst="rect">
            <a:avLst/>
          </a:prstGeom>
        </p:spPr>
        <p:txBody>
          <a:bodyPr wrap="square" lIns="0" tIns="0" rIns="0" bIns="0" rtlCol="0" anchor="t">
            <a:spAutoFit/>
          </a:bodyPr>
          <a:lstStyle/>
          <a:p>
            <a:pPr algn="l">
              <a:lnSpc>
                <a:spcPts val="3360"/>
              </a:lnSpc>
            </a:pPr>
            <a:r>
              <a:rPr lang="en-US" sz="4000" b="1" dirty="0">
                <a:solidFill>
                  <a:srgbClr val="52C3C7"/>
                </a:solidFill>
                <a:latin typeface="Poppins Bold"/>
                <a:ea typeface="Poppins Bold"/>
                <a:cs typeface="Poppins Bold"/>
                <a:sym typeface="Poppins Bold"/>
              </a:rPr>
              <a:t>NACHA ACH Operating Rules</a:t>
            </a:r>
          </a:p>
          <a:p>
            <a:pPr algn="l">
              <a:lnSpc>
                <a:spcPts val="3360"/>
              </a:lnSpc>
            </a:pPr>
            <a:endParaRPr lang="en-US" sz="4000" b="1" dirty="0">
              <a:solidFill>
                <a:srgbClr val="52C3C7"/>
              </a:solidFill>
              <a:latin typeface="Poppins Bold"/>
              <a:ea typeface="Poppins Bold"/>
              <a:cs typeface="Poppins Bold"/>
              <a:sym typeface="Poppins Bold"/>
            </a:endParaRPr>
          </a:p>
          <a:p>
            <a:pPr algn="l">
              <a:lnSpc>
                <a:spcPts val="3360"/>
              </a:lnSpc>
            </a:pPr>
            <a:r>
              <a:rPr lang="en-US" sz="4000" b="1" dirty="0">
                <a:solidFill>
                  <a:srgbClr val="52C3C7"/>
                </a:solidFill>
                <a:latin typeface="Poppins Bold"/>
                <a:ea typeface="Poppins Bold"/>
                <a:cs typeface="Poppins Bold"/>
                <a:sym typeface="Poppins Bold"/>
              </a:rPr>
              <a:t>Phase 1 March 20, 2026</a:t>
            </a:r>
          </a:p>
        </p:txBody>
      </p:sp>
      <p:sp>
        <p:nvSpPr>
          <p:cNvPr id="12" name="TextBox 12">
            <a:extLst>
              <a:ext uri="{FF2B5EF4-FFF2-40B4-BE49-F238E27FC236}">
                <a16:creationId xmlns:a16="http://schemas.microsoft.com/office/drawing/2014/main" id="{0766283B-9A9B-32DE-9CEC-8F1B0DD1CBF8}"/>
              </a:ext>
            </a:extLst>
          </p:cNvPr>
          <p:cNvSpPr txBox="1"/>
          <p:nvPr/>
        </p:nvSpPr>
        <p:spPr>
          <a:xfrm>
            <a:off x="9324144" y="2957446"/>
            <a:ext cx="6409167" cy="757130"/>
          </a:xfrm>
          <a:prstGeom prst="rect">
            <a:avLst/>
          </a:prstGeom>
        </p:spPr>
        <p:txBody>
          <a:bodyPr lIns="0" tIns="0" rIns="0" bIns="0" rtlCol="0" anchor="t">
            <a:spAutoFit/>
          </a:bodyPr>
          <a:lstStyle/>
          <a:p>
            <a:pPr>
              <a:lnSpc>
                <a:spcPts val="2880"/>
              </a:lnSpc>
            </a:pPr>
            <a:r>
              <a:rPr lang="en-US" sz="3000" dirty="0">
                <a:solidFill>
                  <a:schemeClr val="bg1"/>
                </a:solidFill>
                <a:hlinkClick r:id="rId2">
                  <a:extLst>
                    <a:ext uri="{A12FA001-AC4F-418D-AE19-62706E023703}">
                      <ahyp:hlinkClr xmlns:ahyp="http://schemas.microsoft.com/office/drawing/2018/hyperlinkcolor" val="tx"/>
                    </a:ext>
                  </a:extLst>
                </a:hlinkClick>
              </a:rPr>
              <a:t>RISK MANAGEMENT TOPICS – (Fraud Monitoring Phase 1) | Nacha</a:t>
            </a:r>
            <a:endParaRPr lang="en-US" sz="3000" dirty="0">
              <a:solidFill>
                <a:schemeClr val="bg1"/>
              </a:solidFill>
              <a:latin typeface="Poppins"/>
              <a:ea typeface="Poppins"/>
              <a:cs typeface="Poppins"/>
              <a:sym typeface="Poppins"/>
            </a:endParaRPr>
          </a:p>
        </p:txBody>
      </p:sp>
      <p:sp>
        <p:nvSpPr>
          <p:cNvPr id="13" name="TextBox 13">
            <a:extLst>
              <a:ext uri="{FF2B5EF4-FFF2-40B4-BE49-F238E27FC236}">
                <a16:creationId xmlns:a16="http://schemas.microsoft.com/office/drawing/2014/main" id="{69964F83-3AE3-52FD-1B8A-7D137261DD3F}"/>
              </a:ext>
            </a:extLst>
          </p:cNvPr>
          <p:cNvSpPr txBox="1"/>
          <p:nvPr/>
        </p:nvSpPr>
        <p:spPr>
          <a:xfrm>
            <a:off x="9342287" y="5668513"/>
            <a:ext cx="5969920" cy="470642"/>
          </a:xfrm>
          <a:prstGeom prst="rect">
            <a:avLst/>
          </a:prstGeom>
        </p:spPr>
        <p:txBody>
          <a:bodyPr lIns="0" tIns="0" rIns="0" bIns="0" rtlCol="0" anchor="t">
            <a:spAutoFit/>
          </a:bodyPr>
          <a:lstStyle/>
          <a:p>
            <a:pPr algn="l">
              <a:lnSpc>
                <a:spcPts val="3360"/>
              </a:lnSpc>
            </a:pPr>
            <a:r>
              <a:rPr lang="en-US" sz="4000" b="1" dirty="0">
                <a:solidFill>
                  <a:srgbClr val="52C3C7"/>
                </a:solidFill>
                <a:latin typeface="Poppins Bold"/>
                <a:ea typeface="Poppins Bold"/>
                <a:cs typeface="Poppins Bold"/>
                <a:sym typeface="Poppins Bold"/>
              </a:rPr>
              <a:t>Phase 2 June 19, 2026</a:t>
            </a:r>
          </a:p>
        </p:txBody>
      </p:sp>
      <p:sp>
        <p:nvSpPr>
          <p:cNvPr id="14" name="TextBox 14">
            <a:extLst>
              <a:ext uri="{FF2B5EF4-FFF2-40B4-BE49-F238E27FC236}">
                <a16:creationId xmlns:a16="http://schemas.microsoft.com/office/drawing/2014/main" id="{D56A304D-FE9B-D9A8-6D77-84A73AD600D3}"/>
              </a:ext>
            </a:extLst>
          </p:cNvPr>
          <p:cNvSpPr txBox="1"/>
          <p:nvPr/>
        </p:nvSpPr>
        <p:spPr>
          <a:xfrm>
            <a:off x="10134600" y="6671817"/>
            <a:ext cx="6409167" cy="757130"/>
          </a:xfrm>
          <a:prstGeom prst="rect">
            <a:avLst/>
          </a:prstGeom>
        </p:spPr>
        <p:txBody>
          <a:bodyPr lIns="0" tIns="0" rIns="0" bIns="0" rtlCol="0" anchor="t">
            <a:spAutoFit/>
          </a:bodyPr>
          <a:lstStyle/>
          <a:p>
            <a:pPr>
              <a:lnSpc>
                <a:spcPts val="2880"/>
              </a:lnSpc>
            </a:pPr>
            <a:r>
              <a:rPr lang="en-US" sz="3000" dirty="0">
                <a:hlinkClick r:id="rId3">
                  <a:extLst>
                    <a:ext uri="{A12FA001-AC4F-418D-AE19-62706E023703}">
                      <ahyp:hlinkClr xmlns:ahyp="http://schemas.microsoft.com/office/drawing/2018/hyperlinkcolor" val="tx"/>
                    </a:ext>
                  </a:extLst>
                </a:hlinkClick>
              </a:rPr>
              <a:t>RISK MANAGEMENT TOPICS – (Fraud Monitoring Phase 2) | Nacha</a:t>
            </a:r>
            <a:endParaRPr lang="en-US" sz="3000" dirty="0">
              <a:latin typeface="Poppins"/>
              <a:ea typeface="Poppins"/>
              <a:cs typeface="Poppins"/>
              <a:sym typeface="Poppins"/>
            </a:endParaRPr>
          </a:p>
        </p:txBody>
      </p:sp>
      <p:sp>
        <p:nvSpPr>
          <p:cNvPr id="17" name="TextBox 17">
            <a:extLst>
              <a:ext uri="{FF2B5EF4-FFF2-40B4-BE49-F238E27FC236}">
                <a16:creationId xmlns:a16="http://schemas.microsoft.com/office/drawing/2014/main" id="{F791758B-B7DF-D571-5CB1-80D72014F563}"/>
              </a:ext>
            </a:extLst>
          </p:cNvPr>
          <p:cNvSpPr txBox="1"/>
          <p:nvPr/>
        </p:nvSpPr>
        <p:spPr>
          <a:xfrm>
            <a:off x="1186544" y="6470048"/>
            <a:ext cx="6169904" cy="1718419"/>
          </a:xfrm>
          <a:prstGeom prst="rect">
            <a:avLst/>
          </a:prstGeom>
        </p:spPr>
        <p:txBody>
          <a:bodyPr wrap="square" lIns="0" tIns="0" rIns="0" bIns="0" rtlCol="0" anchor="t">
            <a:spAutoFit/>
          </a:bodyPr>
          <a:lstStyle/>
          <a:p>
            <a:pPr algn="l">
              <a:lnSpc>
                <a:spcPts val="6719"/>
              </a:lnSpc>
            </a:pPr>
            <a:r>
              <a:rPr lang="en-US" sz="5599" b="1" dirty="0">
                <a:solidFill>
                  <a:srgbClr val="1F2151"/>
                </a:solidFill>
                <a:latin typeface="Poppins Bold"/>
                <a:ea typeface="Poppins Bold"/>
                <a:cs typeface="Poppins Bold"/>
                <a:sym typeface="Poppins Bold"/>
              </a:rPr>
              <a:t>Helpful Resources</a:t>
            </a:r>
          </a:p>
        </p:txBody>
      </p:sp>
      <p:sp>
        <p:nvSpPr>
          <p:cNvPr id="19" name="Freeform 19">
            <a:extLst>
              <a:ext uri="{FF2B5EF4-FFF2-40B4-BE49-F238E27FC236}">
                <a16:creationId xmlns:a16="http://schemas.microsoft.com/office/drawing/2014/main" id="{F8EA2AC8-6F7F-85AC-1935-7264A1EBA272}"/>
              </a:ext>
            </a:extLst>
          </p:cNvPr>
          <p:cNvSpPr/>
          <p:nvPr/>
        </p:nvSpPr>
        <p:spPr>
          <a:xfrm flipH="1">
            <a:off x="-2590800" y="7546683"/>
            <a:ext cx="5604867" cy="3282304"/>
          </a:xfrm>
          <a:custGeom>
            <a:avLst/>
            <a:gdLst/>
            <a:ahLst/>
            <a:cxnLst/>
            <a:rect l="l" t="t" r="r" b="b"/>
            <a:pathLst>
              <a:path w="8166327" h="6636996">
                <a:moveTo>
                  <a:pt x="8166327" y="0"/>
                </a:moveTo>
                <a:lnTo>
                  <a:pt x="0" y="0"/>
                </a:lnTo>
                <a:lnTo>
                  <a:pt x="0" y="6636996"/>
                </a:lnTo>
                <a:lnTo>
                  <a:pt x="8166327" y="6636996"/>
                </a:lnTo>
                <a:lnTo>
                  <a:pt x="8166327"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pic>
        <p:nvPicPr>
          <p:cNvPr id="1026" name="Picture 2" descr="Resources in Business Concept. Top View Businessmen Meeting Resources in business concept. Top view of businessmen meeting on working desk in office. Composite image, one person recomposed as many picture of great resources stock pictures, royalty-free photos &amp; images">
            <a:extLst>
              <a:ext uri="{FF2B5EF4-FFF2-40B4-BE49-F238E27FC236}">
                <a16:creationId xmlns:a16="http://schemas.microsoft.com/office/drawing/2014/main" id="{862D2C7F-0795-A16C-A96B-FF3B0A50816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55656" y="1702921"/>
            <a:ext cx="6668636" cy="4445757"/>
          </a:xfrm>
          <a:prstGeom prst="rect">
            <a:avLst/>
          </a:prstGeom>
          <a:noFill/>
          <a:effectLst>
            <a:softEdge rad="3683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59851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52C3C7"/>
        </a:solidFill>
        <a:effectLst/>
      </p:bgPr>
    </p:bg>
    <p:spTree>
      <p:nvGrpSpPr>
        <p:cNvPr id="1" name="">
          <a:extLst>
            <a:ext uri="{FF2B5EF4-FFF2-40B4-BE49-F238E27FC236}">
              <a16:creationId xmlns:a16="http://schemas.microsoft.com/office/drawing/2014/main" id="{03372E15-8552-DAB5-D5DA-E06E0D4F34CD}"/>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57C22884-3F13-F231-4E6D-97D9E2092AC7}"/>
              </a:ext>
            </a:extLst>
          </p:cNvPr>
          <p:cNvGrpSpPr/>
          <p:nvPr/>
        </p:nvGrpSpPr>
        <p:grpSpPr>
          <a:xfrm>
            <a:off x="0" y="7215070"/>
            <a:ext cx="18288000" cy="3073179"/>
            <a:chOff x="0" y="0"/>
            <a:chExt cx="4816593" cy="809397"/>
          </a:xfrm>
        </p:grpSpPr>
        <p:sp>
          <p:nvSpPr>
            <p:cNvPr id="3" name="Freeform 3">
              <a:extLst>
                <a:ext uri="{FF2B5EF4-FFF2-40B4-BE49-F238E27FC236}">
                  <a16:creationId xmlns:a16="http://schemas.microsoft.com/office/drawing/2014/main" id="{87EBC491-086E-C7B5-08D4-05B36179E29A}"/>
                </a:ext>
              </a:extLst>
            </p:cNvPr>
            <p:cNvSpPr/>
            <p:nvPr/>
          </p:nvSpPr>
          <p:spPr>
            <a:xfrm>
              <a:off x="0" y="0"/>
              <a:ext cx="4816592" cy="809397"/>
            </a:xfrm>
            <a:custGeom>
              <a:avLst/>
              <a:gdLst/>
              <a:ahLst/>
              <a:cxnLst/>
              <a:rect l="l" t="t" r="r" b="b"/>
              <a:pathLst>
                <a:path w="4816592" h="809397">
                  <a:moveTo>
                    <a:pt x="0" y="0"/>
                  </a:moveTo>
                  <a:lnTo>
                    <a:pt x="4816592" y="0"/>
                  </a:lnTo>
                  <a:lnTo>
                    <a:pt x="4816592" y="809397"/>
                  </a:lnTo>
                  <a:lnTo>
                    <a:pt x="0" y="809397"/>
                  </a:lnTo>
                  <a:close/>
                </a:path>
              </a:pathLst>
            </a:custGeom>
            <a:solidFill>
              <a:srgbClr val="1F2151"/>
            </a:solidFill>
          </p:spPr>
          <p:txBody>
            <a:bodyPr/>
            <a:lstStyle/>
            <a:p>
              <a:endParaRPr lang="en-US"/>
            </a:p>
          </p:txBody>
        </p:sp>
        <p:sp>
          <p:nvSpPr>
            <p:cNvPr id="4" name="TextBox 4">
              <a:extLst>
                <a:ext uri="{FF2B5EF4-FFF2-40B4-BE49-F238E27FC236}">
                  <a16:creationId xmlns:a16="http://schemas.microsoft.com/office/drawing/2014/main" id="{8026DCF2-1A3C-FD07-1314-AE2F1F11AE4B}"/>
                </a:ext>
              </a:extLst>
            </p:cNvPr>
            <p:cNvSpPr txBox="1"/>
            <p:nvPr/>
          </p:nvSpPr>
          <p:spPr>
            <a:xfrm>
              <a:off x="0" y="-38100"/>
              <a:ext cx="4816593" cy="847497"/>
            </a:xfrm>
            <a:prstGeom prst="rect">
              <a:avLst/>
            </a:prstGeom>
          </p:spPr>
          <p:txBody>
            <a:bodyPr lIns="50800" tIns="50800" rIns="50800" bIns="50800" rtlCol="0" anchor="ctr"/>
            <a:lstStyle/>
            <a:p>
              <a:pPr algn="ctr">
                <a:lnSpc>
                  <a:spcPts val="2659"/>
                </a:lnSpc>
                <a:spcBef>
                  <a:spcPct val="0"/>
                </a:spcBef>
              </a:pPr>
              <a:endParaRPr/>
            </a:p>
          </p:txBody>
        </p:sp>
      </p:grpSp>
      <p:grpSp>
        <p:nvGrpSpPr>
          <p:cNvPr id="6" name="Group 6">
            <a:extLst>
              <a:ext uri="{FF2B5EF4-FFF2-40B4-BE49-F238E27FC236}">
                <a16:creationId xmlns:a16="http://schemas.microsoft.com/office/drawing/2014/main" id="{62F17A67-ADD9-3EA7-1844-388D1FC95DDC}"/>
              </a:ext>
            </a:extLst>
          </p:cNvPr>
          <p:cNvGrpSpPr/>
          <p:nvPr/>
        </p:nvGrpSpPr>
        <p:grpSpPr>
          <a:xfrm>
            <a:off x="0" y="9999516"/>
            <a:ext cx="6212838" cy="288733"/>
            <a:chOff x="0" y="0"/>
            <a:chExt cx="1636303" cy="76045"/>
          </a:xfrm>
        </p:grpSpPr>
        <p:sp>
          <p:nvSpPr>
            <p:cNvPr id="7" name="Freeform 7">
              <a:extLst>
                <a:ext uri="{FF2B5EF4-FFF2-40B4-BE49-F238E27FC236}">
                  <a16:creationId xmlns:a16="http://schemas.microsoft.com/office/drawing/2014/main" id="{0140390B-AE40-672B-5603-790C9EE2A1BA}"/>
                </a:ext>
              </a:extLst>
            </p:cNvPr>
            <p:cNvSpPr/>
            <p:nvPr/>
          </p:nvSpPr>
          <p:spPr>
            <a:xfrm>
              <a:off x="0" y="0"/>
              <a:ext cx="1636303" cy="76045"/>
            </a:xfrm>
            <a:custGeom>
              <a:avLst/>
              <a:gdLst/>
              <a:ahLst/>
              <a:cxnLst/>
              <a:rect l="l" t="t" r="r" b="b"/>
              <a:pathLst>
                <a:path w="1636303" h="76045">
                  <a:moveTo>
                    <a:pt x="0" y="0"/>
                  </a:moveTo>
                  <a:lnTo>
                    <a:pt x="1636303" y="0"/>
                  </a:lnTo>
                  <a:lnTo>
                    <a:pt x="1636303" y="76045"/>
                  </a:lnTo>
                  <a:lnTo>
                    <a:pt x="0" y="76045"/>
                  </a:lnTo>
                  <a:close/>
                </a:path>
              </a:pathLst>
            </a:custGeom>
            <a:solidFill>
              <a:srgbClr val="FFFFFF"/>
            </a:solidFill>
          </p:spPr>
          <p:txBody>
            <a:bodyPr/>
            <a:lstStyle/>
            <a:p>
              <a:endParaRPr lang="en-US"/>
            </a:p>
          </p:txBody>
        </p:sp>
        <p:sp>
          <p:nvSpPr>
            <p:cNvPr id="8" name="TextBox 8">
              <a:extLst>
                <a:ext uri="{FF2B5EF4-FFF2-40B4-BE49-F238E27FC236}">
                  <a16:creationId xmlns:a16="http://schemas.microsoft.com/office/drawing/2014/main" id="{6143EDE3-0DA5-C78B-45C1-054D1BB91F0D}"/>
                </a:ext>
              </a:extLst>
            </p:cNvPr>
            <p:cNvSpPr txBox="1"/>
            <p:nvPr/>
          </p:nvSpPr>
          <p:spPr>
            <a:xfrm>
              <a:off x="0" y="-38100"/>
              <a:ext cx="1636303" cy="114145"/>
            </a:xfrm>
            <a:prstGeom prst="rect">
              <a:avLst/>
            </a:prstGeom>
          </p:spPr>
          <p:txBody>
            <a:bodyPr lIns="50800" tIns="50800" rIns="50800" bIns="50800" rtlCol="0" anchor="ctr"/>
            <a:lstStyle/>
            <a:p>
              <a:pPr algn="ctr">
                <a:lnSpc>
                  <a:spcPts val="2659"/>
                </a:lnSpc>
                <a:spcBef>
                  <a:spcPct val="0"/>
                </a:spcBef>
              </a:pPr>
              <a:endParaRPr/>
            </a:p>
          </p:txBody>
        </p:sp>
      </p:grpSp>
      <p:sp>
        <p:nvSpPr>
          <p:cNvPr id="9" name="AutoShape 9">
            <a:extLst>
              <a:ext uri="{FF2B5EF4-FFF2-40B4-BE49-F238E27FC236}">
                <a16:creationId xmlns:a16="http://schemas.microsoft.com/office/drawing/2014/main" id="{2CD23C6E-F802-2BD3-A9EE-7ECF9D20F4C4}"/>
              </a:ext>
            </a:extLst>
          </p:cNvPr>
          <p:cNvSpPr/>
          <p:nvPr/>
        </p:nvSpPr>
        <p:spPr>
          <a:xfrm>
            <a:off x="1028700" y="601417"/>
            <a:ext cx="16230600" cy="0"/>
          </a:xfrm>
          <a:prstGeom prst="line">
            <a:avLst/>
          </a:prstGeom>
          <a:ln w="19050" cap="flat">
            <a:solidFill>
              <a:srgbClr val="1F2151"/>
            </a:solidFill>
            <a:prstDash val="solid"/>
            <a:headEnd type="none" w="sm" len="sm"/>
            <a:tailEnd type="none" w="sm" len="sm"/>
          </a:ln>
        </p:spPr>
        <p:txBody>
          <a:bodyPr/>
          <a:lstStyle/>
          <a:p>
            <a:endParaRPr lang="en-US"/>
          </a:p>
        </p:txBody>
      </p:sp>
      <p:sp>
        <p:nvSpPr>
          <p:cNvPr id="25" name="Freeform 25">
            <a:extLst>
              <a:ext uri="{FF2B5EF4-FFF2-40B4-BE49-F238E27FC236}">
                <a16:creationId xmlns:a16="http://schemas.microsoft.com/office/drawing/2014/main" id="{28ED633B-F584-3927-DE62-C9FB4ED1706E}"/>
              </a:ext>
            </a:extLst>
          </p:cNvPr>
          <p:cNvSpPr/>
          <p:nvPr/>
        </p:nvSpPr>
        <p:spPr>
          <a:xfrm>
            <a:off x="12249182" y="6716672"/>
            <a:ext cx="9005307" cy="6565688"/>
          </a:xfrm>
          <a:custGeom>
            <a:avLst/>
            <a:gdLst/>
            <a:ahLst/>
            <a:cxnLst/>
            <a:rect l="l" t="t" r="r" b="b"/>
            <a:pathLst>
              <a:path w="9005307" h="6565688">
                <a:moveTo>
                  <a:pt x="0" y="0"/>
                </a:moveTo>
                <a:lnTo>
                  <a:pt x="9005307" y="0"/>
                </a:lnTo>
                <a:lnTo>
                  <a:pt x="9005307" y="6565688"/>
                </a:lnTo>
                <a:lnTo>
                  <a:pt x="0" y="656568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26" name="Freeform 26">
            <a:extLst>
              <a:ext uri="{FF2B5EF4-FFF2-40B4-BE49-F238E27FC236}">
                <a16:creationId xmlns:a16="http://schemas.microsoft.com/office/drawing/2014/main" id="{B07578E7-0F43-06BC-3A00-06AF75E7B4D5}"/>
              </a:ext>
            </a:extLst>
          </p:cNvPr>
          <p:cNvSpPr/>
          <p:nvPr/>
        </p:nvSpPr>
        <p:spPr>
          <a:xfrm>
            <a:off x="16751835" y="8505871"/>
            <a:ext cx="1349712" cy="1493645"/>
          </a:xfrm>
          <a:custGeom>
            <a:avLst/>
            <a:gdLst/>
            <a:ahLst/>
            <a:cxnLst/>
            <a:rect l="l" t="t" r="r" b="b"/>
            <a:pathLst>
              <a:path w="1349712" h="1493645">
                <a:moveTo>
                  <a:pt x="0" y="0"/>
                </a:moveTo>
                <a:lnTo>
                  <a:pt x="1349712" y="0"/>
                </a:lnTo>
                <a:lnTo>
                  <a:pt x="1349712" y="1493645"/>
                </a:lnTo>
                <a:lnTo>
                  <a:pt x="0" y="1493645"/>
                </a:lnTo>
                <a:lnTo>
                  <a:pt x="0" y="0"/>
                </a:lnTo>
                <a:close/>
              </a:path>
            </a:pathLst>
          </a:custGeom>
          <a:blipFill>
            <a:blip r:embed="rId4"/>
            <a:stretch>
              <a:fillRect/>
            </a:stretch>
          </a:blipFill>
        </p:spPr>
        <p:txBody>
          <a:bodyPr/>
          <a:lstStyle/>
          <a:p>
            <a:endParaRPr lang="en-US"/>
          </a:p>
        </p:txBody>
      </p:sp>
      <p:sp>
        <p:nvSpPr>
          <p:cNvPr id="27" name="TextBox 26">
            <a:extLst>
              <a:ext uri="{FF2B5EF4-FFF2-40B4-BE49-F238E27FC236}">
                <a16:creationId xmlns:a16="http://schemas.microsoft.com/office/drawing/2014/main" id="{6BFA0B16-2660-43B8-F8B3-ABE447162D2C}"/>
              </a:ext>
            </a:extLst>
          </p:cNvPr>
          <p:cNvSpPr txBox="1"/>
          <p:nvPr/>
        </p:nvSpPr>
        <p:spPr>
          <a:xfrm>
            <a:off x="1600200" y="2181180"/>
            <a:ext cx="15544799" cy="2982355"/>
          </a:xfrm>
          <a:prstGeom prst="rect">
            <a:avLst/>
          </a:prstGeom>
          <a:noFill/>
        </p:spPr>
        <p:txBody>
          <a:bodyPr wrap="square" rtlCol="0">
            <a:spAutoFit/>
          </a:bodyPr>
          <a:lstStyle/>
          <a:p>
            <a:r>
              <a:rPr lang="en-US" sz="7200" dirty="0" err="1">
                <a:latin typeface="Poppins Bold" panose="00000800000000000000" charset="0"/>
                <a:cs typeface="Poppins Bold" panose="00000800000000000000" charset="0"/>
              </a:rPr>
              <a:t>Finovifi</a:t>
            </a:r>
            <a:r>
              <a:rPr lang="en-US" sz="7200" dirty="0">
                <a:latin typeface="Poppins Bold" panose="00000800000000000000" charset="0"/>
                <a:cs typeface="Poppins Bold" panose="00000800000000000000" charset="0"/>
              </a:rPr>
              <a:t> Can Help……</a:t>
            </a:r>
          </a:p>
          <a:p>
            <a:endParaRPr lang="en-US" dirty="0">
              <a:latin typeface="Poppins" panose="00000500000000000000" pitchFamily="2" charset="0"/>
              <a:cs typeface="Poppins" panose="00000500000000000000" pitchFamily="2" charset="0"/>
            </a:endParaRPr>
          </a:p>
          <a:p>
            <a:pPr lvl="3" algn="ctr">
              <a:lnSpc>
                <a:spcPct val="150000"/>
              </a:lnSpc>
            </a:pPr>
            <a:r>
              <a:rPr lang="en-US" sz="7200" b="1" i="1" dirty="0">
                <a:latin typeface="Poppins" panose="00000500000000000000" pitchFamily="2" charset="0"/>
                <a:cs typeface="Poppins" panose="00000500000000000000" pitchFamily="2" charset="0"/>
              </a:rPr>
              <a:t>ACH </a:t>
            </a:r>
            <a:r>
              <a:rPr lang="en-US" sz="7200" b="1" i="1" dirty="0" err="1">
                <a:latin typeface="Poppins" panose="00000500000000000000" pitchFamily="2" charset="0"/>
                <a:cs typeface="Poppins" panose="00000500000000000000" pitchFamily="2" charset="0"/>
              </a:rPr>
              <a:t>RiskLens</a:t>
            </a:r>
            <a:endParaRPr lang="en-US" sz="7200" dirty="0">
              <a:latin typeface="Poppins" panose="00000500000000000000" pitchFamily="2" charset="0"/>
              <a:cs typeface="Poppins" panose="00000500000000000000" pitchFamily="2" charset="0"/>
            </a:endParaRPr>
          </a:p>
        </p:txBody>
      </p:sp>
      <p:pic>
        <p:nvPicPr>
          <p:cNvPr id="11" name="Picture 10" descr="A white and blue logo&#10;&#10;AI-generated content may be incorrect.">
            <a:extLst>
              <a:ext uri="{FF2B5EF4-FFF2-40B4-BE49-F238E27FC236}">
                <a16:creationId xmlns:a16="http://schemas.microsoft.com/office/drawing/2014/main" id="{02B18F0F-8F8B-7676-94B6-19755D8B104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28700" y="7597917"/>
            <a:ext cx="7353300" cy="1743539"/>
          </a:xfrm>
          <a:prstGeom prst="rect">
            <a:avLst/>
          </a:prstGeom>
        </p:spPr>
      </p:pic>
    </p:spTree>
    <p:extLst>
      <p:ext uri="{BB962C8B-B14F-4D97-AF65-F5344CB8AC3E}">
        <p14:creationId xmlns:p14="http://schemas.microsoft.com/office/powerpoint/2010/main" val="40022706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52C3C7"/>
        </a:solidFill>
        <a:effectLst/>
      </p:bgPr>
    </p:bg>
    <p:spTree>
      <p:nvGrpSpPr>
        <p:cNvPr id="1" name="">
          <a:extLst>
            <a:ext uri="{FF2B5EF4-FFF2-40B4-BE49-F238E27FC236}">
              <a16:creationId xmlns:a16="http://schemas.microsoft.com/office/drawing/2014/main" id="{CCB5BB6D-D2ED-F95B-0A61-64E183EC3CED}"/>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71654A24-AB0F-5426-57C6-92C542A63403}"/>
              </a:ext>
            </a:extLst>
          </p:cNvPr>
          <p:cNvSpPr/>
          <p:nvPr/>
        </p:nvSpPr>
        <p:spPr>
          <a:xfrm>
            <a:off x="12644653" y="2743686"/>
            <a:ext cx="208105" cy="297293"/>
          </a:xfrm>
          <a:custGeom>
            <a:avLst/>
            <a:gdLst/>
            <a:ahLst/>
            <a:cxnLst/>
            <a:rect l="l" t="t" r="r" b="b"/>
            <a:pathLst>
              <a:path w="208105" h="297293">
                <a:moveTo>
                  <a:pt x="0" y="0"/>
                </a:moveTo>
                <a:lnTo>
                  <a:pt x="208105" y="0"/>
                </a:lnTo>
                <a:lnTo>
                  <a:pt x="208105" y="297294"/>
                </a:lnTo>
                <a:lnTo>
                  <a:pt x="0" y="29729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AutoShape 3">
            <a:extLst>
              <a:ext uri="{FF2B5EF4-FFF2-40B4-BE49-F238E27FC236}">
                <a16:creationId xmlns:a16="http://schemas.microsoft.com/office/drawing/2014/main" id="{DEB3C740-3DA8-D0D4-C5F9-A7F1AB6C6670}"/>
              </a:ext>
            </a:extLst>
          </p:cNvPr>
          <p:cNvSpPr/>
          <p:nvPr/>
        </p:nvSpPr>
        <p:spPr>
          <a:xfrm>
            <a:off x="1028700" y="601417"/>
            <a:ext cx="16230600" cy="0"/>
          </a:xfrm>
          <a:prstGeom prst="line">
            <a:avLst/>
          </a:prstGeom>
          <a:ln w="19050" cap="flat">
            <a:solidFill>
              <a:srgbClr val="FFFFFF"/>
            </a:solidFill>
            <a:prstDash val="solid"/>
            <a:headEnd type="none" w="sm" len="sm"/>
            <a:tailEnd type="none" w="sm" len="sm"/>
          </a:ln>
        </p:spPr>
        <p:txBody>
          <a:bodyPr/>
          <a:lstStyle/>
          <a:p>
            <a:endParaRPr lang="en-US"/>
          </a:p>
        </p:txBody>
      </p:sp>
      <p:grpSp>
        <p:nvGrpSpPr>
          <p:cNvPr id="4" name="Group 4">
            <a:extLst>
              <a:ext uri="{FF2B5EF4-FFF2-40B4-BE49-F238E27FC236}">
                <a16:creationId xmlns:a16="http://schemas.microsoft.com/office/drawing/2014/main" id="{FF473C90-3E59-156B-2EF0-B6C475107FCE}"/>
              </a:ext>
            </a:extLst>
          </p:cNvPr>
          <p:cNvGrpSpPr/>
          <p:nvPr/>
        </p:nvGrpSpPr>
        <p:grpSpPr>
          <a:xfrm>
            <a:off x="0" y="0"/>
            <a:ext cx="7352672" cy="10287000"/>
            <a:chOff x="0" y="0"/>
            <a:chExt cx="1936506" cy="2709333"/>
          </a:xfrm>
        </p:grpSpPr>
        <p:sp>
          <p:nvSpPr>
            <p:cNvPr id="5" name="Freeform 5">
              <a:extLst>
                <a:ext uri="{FF2B5EF4-FFF2-40B4-BE49-F238E27FC236}">
                  <a16:creationId xmlns:a16="http://schemas.microsoft.com/office/drawing/2014/main" id="{6973F760-22CB-FEED-B41C-D4F2EE15DE1F}"/>
                </a:ext>
              </a:extLst>
            </p:cNvPr>
            <p:cNvSpPr/>
            <p:nvPr/>
          </p:nvSpPr>
          <p:spPr>
            <a:xfrm>
              <a:off x="0" y="0"/>
              <a:ext cx="1936506" cy="2709333"/>
            </a:xfrm>
            <a:custGeom>
              <a:avLst/>
              <a:gdLst/>
              <a:ahLst/>
              <a:cxnLst/>
              <a:rect l="l" t="t" r="r" b="b"/>
              <a:pathLst>
                <a:path w="1936506" h="2709333">
                  <a:moveTo>
                    <a:pt x="0" y="0"/>
                  </a:moveTo>
                  <a:lnTo>
                    <a:pt x="1936506" y="0"/>
                  </a:lnTo>
                  <a:lnTo>
                    <a:pt x="1936506" y="2709333"/>
                  </a:lnTo>
                  <a:lnTo>
                    <a:pt x="0" y="2709333"/>
                  </a:lnTo>
                  <a:close/>
                </a:path>
              </a:pathLst>
            </a:custGeom>
            <a:solidFill>
              <a:srgbClr val="1F2151"/>
            </a:solidFill>
          </p:spPr>
          <p:txBody>
            <a:bodyPr/>
            <a:lstStyle/>
            <a:p>
              <a:endParaRPr lang="en-US"/>
            </a:p>
          </p:txBody>
        </p:sp>
        <p:sp>
          <p:nvSpPr>
            <p:cNvPr id="6" name="TextBox 6">
              <a:extLst>
                <a:ext uri="{FF2B5EF4-FFF2-40B4-BE49-F238E27FC236}">
                  <a16:creationId xmlns:a16="http://schemas.microsoft.com/office/drawing/2014/main" id="{07EC347B-099B-86DA-22D2-BF0D1E8F2C17}"/>
                </a:ext>
              </a:extLst>
            </p:cNvPr>
            <p:cNvSpPr txBox="1"/>
            <p:nvPr/>
          </p:nvSpPr>
          <p:spPr>
            <a:xfrm>
              <a:off x="0" y="-38100"/>
              <a:ext cx="1936506" cy="2747433"/>
            </a:xfrm>
            <a:prstGeom prst="rect">
              <a:avLst/>
            </a:prstGeom>
          </p:spPr>
          <p:txBody>
            <a:bodyPr lIns="50800" tIns="50800" rIns="50800" bIns="50800" rtlCol="0" anchor="ctr"/>
            <a:lstStyle/>
            <a:p>
              <a:pPr algn="ctr">
                <a:lnSpc>
                  <a:spcPts val="2659"/>
                </a:lnSpc>
                <a:spcBef>
                  <a:spcPct val="0"/>
                </a:spcBef>
              </a:pPr>
              <a:endParaRPr/>
            </a:p>
          </p:txBody>
        </p:sp>
      </p:grpSp>
      <p:sp>
        <p:nvSpPr>
          <p:cNvPr id="7" name="Freeform 7">
            <a:extLst>
              <a:ext uri="{FF2B5EF4-FFF2-40B4-BE49-F238E27FC236}">
                <a16:creationId xmlns:a16="http://schemas.microsoft.com/office/drawing/2014/main" id="{66E5EEF6-F511-0781-B4EC-A0B39A1058F2}"/>
              </a:ext>
            </a:extLst>
          </p:cNvPr>
          <p:cNvSpPr/>
          <p:nvPr/>
        </p:nvSpPr>
        <p:spPr>
          <a:xfrm>
            <a:off x="-1589731" y="7183004"/>
            <a:ext cx="6267753" cy="5093974"/>
          </a:xfrm>
          <a:custGeom>
            <a:avLst/>
            <a:gdLst/>
            <a:ahLst/>
            <a:cxnLst/>
            <a:rect l="l" t="t" r="r" b="b"/>
            <a:pathLst>
              <a:path w="6267753" h="5093974">
                <a:moveTo>
                  <a:pt x="0" y="0"/>
                </a:moveTo>
                <a:lnTo>
                  <a:pt x="6267753" y="0"/>
                </a:lnTo>
                <a:lnTo>
                  <a:pt x="6267753" y="5093973"/>
                </a:lnTo>
                <a:lnTo>
                  <a:pt x="0" y="509397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8" name="TextBox 8">
            <a:extLst>
              <a:ext uri="{FF2B5EF4-FFF2-40B4-BE49-F238E27FC236}">
                <a16:creationId xmlns:a16="http://schemas.microsoft.com/office/drawing/2014/main" id="{76EA86C1-FFE9-B271-2AED-5BA249536B58}"/>
              </a:ext>
            </a:extLst>
          </p:cNvPr>
          <p:cNvSpPr txBox="1"/>
          <p:nvPr/>
        </p:nvSpPr>
        <p:spPr>
          <a:xfrm>
            <a:off x="1028700" y="1167744"/>
            <a:ext cx="5179295" cy="3436838"/>
          </a:xfrm>
          <a:prstGeom prst="rect">
            <a:avLst/>
          </a:prstGeom>
        </p:spPr>
        <p:txBody>
          <a:bodyPr lIns="0" tIns="0" rIns="0" bIns="0" rtlCol="0" anchor="t">
            <a:spAutoFit/>
          </a:bodyPr>
          <a:lstStyle/>
          <a:p>
            <a:pPr algn="l">
              <a:lnSpc>
                <a:spcPts val="6719"/>
              </a:lnSpc>
            </a:pPr>
            <a:r>
              <a:rPr lang="en-US" sz="5599" b="1" dirty="0">
                <a:solidFill>
                  <a:srgbClr val="FFFFFF"/>
                </a:solidFill>
                <a:latin typeface="Poppins Bold"/>
                <a:ea typeface="Poppins Bold"/>
                <a:cs typeface="Poppins Bold"/>
                <a:sym typeface="Poppins Bold"/>
              </a:rPr>
              <a:t>Supports NACHA’s 2026 ACH Requirements</a:t>
            </a:r>
          </a:p>
        </p:txBody>
      </p:sp>
      <p:grpSp>
        <p:nvGrpSpPr>
          <p:cNvPr id="9" name="Group 9">
            <a:extLst>
              <a:ext uri="{FF2B5EF4-FFF2-40B4-BE49-F238E27FC236}">
                <a16:creationId xmlns:a16="http://schemas.microsoft.com/office/drawing/2014/main" id="{F92C490D-309F-AAAD-BFA7-9F982D2944CC}"/>
              </a:ext>
            </a:extLst>
          </p:cNvPr>
          <p:cNvGrpSpPr/>
          <p:nvPr/>
        </p:nvGrpSpPr>
        <p:grpSpPr>
          <a:xfrm>
            <a:off x="0" y="0"/>
            <a:ext cx="6212838" cy="288733"/>
            <a:chOff x="0" y="0"/>
            <a:chExt cx="1636303" cy="76045"/>
          </a:xfrm>
        </p:grpSpPr>
        <p:sp>
          <p:nvSpPr>
            <p:cNvPr id="10" name="Freeform 10">
              <a:extLst>
                <a:ext uri="{FF2B5EF4-FFF2-40B4-BE49-F238E27FC236}">
                  <a16:creationId xmlns:a16="http://schemas.microsoft.com/office/drawing/2014/main" id="{F87BA1A8-5301-68C5-D771-EC00A4F0DE4C}"/>
                </a:ext>
              </a:extLst>
            </p:cNvPr>
            <p:cNvSpPr/>
            <p:nvPr/>
          </p:nvSpPr>
          <p:spPr>
            <a:xfrm>
              <a:off x="0" y="0"/>
              <a:ext cx="1636303" cy="76045"/>
            </a:xfrm>
            <a:custGeom>
              <a:avLst/>
              <a:gdLst/>
              <a:ahLst/>
              <a:cxnLst/>
              <a:rect l="l" t="t" r="r" b="b"/>
              <a:pathLst>
                <a:path w="1636303" h="76045">
                  <a:moveTo>
                    <a:pt x="0" y="0"/>
                  </a:moveTo>
                  <a:lnTo>
                    <a:pt x="1636303" y="0"/>
                  </a:lnTo>
                  <a:lnTo>
                    <a:pt x="1636303" y="76045"/>
                  </a:lnTo>
                  <a:lnTo>
                    <a:pt x="0" y="76045"/>
                  </a:lnTo>
                  <a:close/>
                </a:path>
              </a:pathLst>
            </a:custGeom>
            <a:solidFill>
              <a:srgbClr val="00A6DA"/>
            </a:solidFill>
          </p:spPr>
          <p:txBody>
            <a:bodyPr/>
            <a:lstStyle/>
            <a:p>
              <a:endParaRPr lang="en-US"/>
            </a:p>
          </p:txBody>
        </p:sp>
        <p:sp>
          <p:nvSpPr>
            <p:cNvPr id="11" name="TextBox 11">
              <a:extLst>
                <a:ext uri="{FF2B5EF4-FFF2-40B4-BE49-F238E27FC236}">
                  <a16:creationId xmlns:a16="http://schemas.microsoft.com/office/drawing/2014/main" id="{AFDBA10E-6510-AFE3-95B6-F11551D50A31}"/>
                </a:ext>
              </a:extLst>
            </p:cNvPr>
            <p:cNvSpPr txBox="1"/>
            <p:nvPr/>
          </p:nvSpPr>
          <p:spPr>
            <a:xfrm>
              <a:off x="0" y="-38100"/>
              <a:ext cx="1636303" cy="114145"/>
            </a:xfrm>
            <a:prstGeom prst="rect">
              <a:avLst/>
            </a:prstGeom>
          </p:spPr>
          <p:txBody>
            <a:bodyPr lIns="50800" tIns="50800" rIns="50800" bIns="50800" rtlCol="0" anchor="ctr"/>
            <a:lstStyle/>
            <a:p>
              <a:pPr algn="ctr">
                <a:lnSpc>
                  <a:spcPts val="2659"/>
                </a:lnSpc>
                <a:spcBef>
                  <a:spcPct val="0"/>
                </a:spcBef>
              </a:pPr>
              <a:endParaRPr/>
            </a:p>
          </p:txBody>
        </p:sp>
      </p:grpSp>
      <p:sp>
        <p:nvSpPr>
          <p:cNvPr id="13" name="TextBox 13">
            <a:extLst>
              <a:ext uri="{FF2B5EF4-FFF2-40B4-BE49-F238E27FC236}">
                <a16:creationId xmlns:a16="http://schemas.microsoft.com/office/drawing/2014/main" id="{6E8AFF77-476C-D47C-A06E-BD8515E866AB}"/>
              </a:ext>
            </a:extLst>
          </p:cNvPr>
          <p:cNvSpPr txBox="1"/>
          <p:nvPr/>
        </p:nvSpPr>
        <p:spPr>
          <a:xfrm>
            <a:off x="8252657" y="1391641"/>
            <a:ext cx="8953825" cy="449097"/>
          </a:xfrm>
          <a:prstGeom prst="rect">
            <a:avLst/>
          </a:prstGeom>
        </p:spPr>
        <p:txBody>
          <a:bodyPr wrap="square" lIns="0" tIns="0" rIns="0" bIns="0" rtlCol="0" anchor="t">
            <a:spAutoFit/>
          </a:bodyPr>
          <a:lstStyle/>
          <a:p>
            <a:pPr algn="l">
              <a:lnSpc>
                <a:spcPts val="3360"/>
              </a:lnSpc>
            </a:pPr>
            <a:r>
              <a:rPr lang="en-US" sz="3400" b="1" dirty="0">
                <a:latin typeface="Poppins Bold"/>
                <a:ea typeface="Poppins Bold"/>
                <a:cs typeface="Poppins Bold"/>
                <a:sym typeface="Poppins Bold"/>
              </a:rPr>
              <a:t>Key Characteristics of ACH </a:t>
            </a:r>
            <a:r>
              <a:rPr lang="en-US" sz="3400" b="1" dirty="0" err="1">
                <a:latin typeface="Poppins Bold"/>
                <a:ea typeface="Poppins Bold"/>
                <a:cs typeface="Poppins Bold"/>
                <a:sym typeface="Poppins Bold"/>
              </a:rPr>
              <a:t>RiskLens</a:t>
            </a:r>
            <a:endParaRPr lang="en-US" sz="3400" b="1" dirty="0">
              <a:latin typeface="Poppins Bold"/>
              <a:ea typeface="Poppins Bold"/>
              <a:cs typeface="Poppins Bold"/>
              <a:sym typeface="Poppins Bold"/>
            </a:endParaRPr>
          </a:p>
        </p:txBody>
      </p:sp>
      <p:sp>
        <p:nvSpPr>
          <p:cNvPr id="14" name="TextBox 14">
            <a:extLst>
              <a:ext uri="{FF2B5EF4-FFF2-40B4-BE49-F238E27FC236}">
                <a16:creationId xmlns:a16="http://schemas.microsoft.com/office/drawing/2014/main" id="{520610A5-254A-731A-09CD-69301B3124FB}"/>
              </a:ext>
            </a:extLst>
          </p:cNvPr>
          <p:cNvSpPr txBox="1"/>
          <p:nvPr/>
        </p:nvSpPr>
        <p:spPr>
          <a:xfrm>
            <a:off x="8252657" y="2743686"/>
            <a:ext cx="9578142" cy="3170612"/>
          </a:xfrm>
          <a:prstGeom prst="rect">
            <a:avLst/>
          </a:prstGeom>
        </p:spPr>
        <p:txBody>
          <a:bodyPr wrap="square" lIns="0" tIns="0" rIns="0" bIns="0" rtlCol="0" anchor="t">
            <a:spAutoFit/>
          </a:bodyPr>
          <a:lstStyle/>
          <a:p>
            <a:pPr marL="285750" lvl="0" indent="-285750">
              <a:lnSpc>
                <a:spcPct val="150000"/>
              </a:lnSpc>
              <a:buFont typeface="Arial" panose="020B0604020202020204" pitchFamily="34" charset="0"/>
              <a:buChar char="•"/>
            </a:pPr>
            <a:r>
              <a:rPr lang="en-US" sz="2800" dirty="0">
                <a:latin typeface="Poppins" panose="00000500000000000000" pitchFamily="2" charset="0"/>
                <a:cs typeface="Poppins" panose="00000500000000000000" pitchFamily="2" charset="0"/>
              </a:rPr>
              <a:t>Risk-based monitoring of ACH originations</a:t>
            </a:r>
          </a:p>
          <a:p>
            <a:pPr marL="285750" lvl="0" indent="-285750">
              <a:lnSpc>
                <a:spcPct val="150000"/>
              </a:lnSpc>
              <a:buFont typeface="Arial" panose="020B0604020202020204" pitchFamily="34" charset="0"/>
              <a:buChar char="•"/>
            </a:pPr>
            <a:r>
              <a:rPr lang="en-US" sz="2800" dirty="0">
                <a:latin typeface="Poppins" panose="00000500000000000000" pitchFamily="2" charset="0"/>
                <a:cs typeface="Poppins" panose="00000500000000000000" pitchFamily="2" charset="0"/>
              </a:rPr>
              <a:t>Identification of anomalous ACH activity</a:t>
            </a:r>
          </a:p>
          <a:p>
            <a:pPr marL="285750" lvl="0" indent="-285750">
              <a:lnSpc>
                <a:spcPct val="150000"/>
              </a:lnSpc>
              <a:buFont typeface="Arial" panose="020B0604020202020204" pitchFamily="34" charset="0"/>
              <a:buChar char="•"/>
            </a:pPr>
            <a:r>
              <a:rPr lang="en-US" sz="2800" dirty="0">
                <a:latin typeface="Poppins" panose="00000500000000000000" pitchFamily="2" charset="0"/>
                <a:cs typeface="Poppins" panose="00000500000000000000" pitchFamily="2" charset="0"/>
              </a:rPr>
              <a:t>Use of standardized ACH metadata </a:t>
            </a:r>
          </a:p>
          <a:p>
            <a:pPr marL="285750" lvl="0" indent="-285750">
              <a:lnSpc>
                <a:spcPct val="150000"/>
              </a:lnSpc>
              <a:buFont typeface="Arial" panose="020B0604020202020204" pitchFamily="34" charset="0"/>
              <a:buChar char="•"/>
            </a:pPr>
            <a:r>
              <a:rPr lang="en-US" sz="2800" dirty="0">
                <a:latin typeface="Poppins" panose="00000500000000000000" pitchFamily="2" charset="0"/>
                <a:cs typeface="Poppins" panose="00000500000000000000" pitchFamily="2" charset="0"/>
              </a:rPr>
              <a:t>Documented, repeatable monitoring processes </a:t>
            </a:r>
          </a:p>
          <a:p>
            <a:pPr marL="285750" lvl="0" indent="-285750">
              <a:lnSpc>
                <a:spcPct val="150000"/>
              </a:lnSpc>
              <a:buFont typeface="Arial" panose="020B0604020202020204" pitchFamily="34" charset="0"/>
              <a:buChar char="•"/>
            </a:pPr>
            <a:r>
              <a:rPr lang="en-US" sz="2800" dirty="0">
                <a:latin typeface="Poppins" panose="00000500000000000000" pitchFamily="2" charset="0"/>
                <a:cs typeface="Poppins" panose="00000500000000000000" pitchFamily="2" charset="0"/>
              </a:rPr>
              <a:t>Support for investigation, review, and escalation</a:t>
            </a:r>
          </a:p>
        </p:txBody>
      </p:sp>
      <p:sp>
        <p:nvSpPr>
          <p:cNvPr id="16" name="Freeform 16">
            <a:extLst>
              <a:ext uri="{FF2B5EF4-FFF2-40B4-BE49-F238E27FC236}">
                <a16:creationId xmlns:a16="http://schemas.microsoft.com/office/drawing/2014/main" id="{7A90D00C-0C9F-5DAE-CEA3-63BE71241B8F}"/>
              </a:ext>
            </a:extLst>
          </p:cNvPr>
          <p:cNvSpPr/>
          <p:nvPr/>
        </p:nvSpPr>
        <p:spPr>
          <a:xfrm>
            <a:off x="288733" y="8648989"/>
            <a:ext cx="1349712" cy="1493645"/>
          </a:xfrm>
          <a:custGeom>
            <a:avLst/>
            <a:gdLst/>
            <a:ahLst/>
            <a:cxnLst/>
            <a:rect l="l" t="t" r="r" b="b"/>
            <a:pathLst>
              <a:path w="1349712" h="1493645">
                <a:moveTo>
                  <a:pt x="0" y="0"/>
                </a:moveTo>
                <a:lnTo>
                  <a:pt x="1349712" y="0"/>
                </a:lnTo>
                <a:lnTo>
                  <a:pt x="1349712" y="1493645"/>
                </a:lnTo>
                <a:lnTo>
                  <a:pt x="0" y="1493645"/>
                </a:lnTo>
                <a:lnTo>
                  <a:pt x="0" y="0"/>
                </a:lnTo>
                <a:close/>
              </a:path>
            </a:pathLst>
          </a:custGeom>
          <a:blipFill>
            <a:blip r:embed="rId6"/>
            <a:stretch>
              <a:fillRect/>
            </a:stretch>
          </a:blipFill>
        </p:spPr>
        <p:txBody>
          <a:bodyPr/>
          <a:lstStyle/>
          <a:p>
            <a:endParaRPr lang="en-US"/>
          </a:p>
        </p:txBody>
      </p:sp>
    </p:spTree>
    <p:extLst>
      <p:ext uri="{BB962C8B-B14F-4D97-AF65-F5344CB8AC3E}">
        <p14:creationId xmlns:p14="http://schemas.microsoft.com/office/powerpoint/2010/main" val="42306768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1F2151"/>
        </a:solidFill>
        <a:effectLst/>
      </p:bgPr>
    </p:bg>
    <p:spTree>
      <p:nvGrpSpPr>
        <p:cNvPr id="1" name=""/>
        <p:cNvGrpSpPr/>
        <p:nvPr/>
      </p:nvGrpSpPr>
      <p:grpSpPr>
        <a:xfrm>
          <a:off x="0" y="0"/>
          <a:ext cx="0" cy="0"/>
          <a:chOff x="0" y="0"/>
          <a:chExt cx="0" cy="0"/>
        </a:xfrm>
      </p:grpSpPr>
      <p:sp>
        <p:nvSpPr>
          <p:cNvPr id="2" name="Freeform 2"/>
          <p:cNvSpPr/>
          <p:nvPr/>
        </p:nvSpPr>
        <p:spPr>
          <a:xfrm>
            <a:off x="12420600" y="3467100"/>
            <a:ext cx="9346742" cy="7982477"/>
          </a:xfrm>
          <a:custGeom>
            <a:avLst/>
            <a:gdLst/>
            <a:ahLst/>
            <a:cxnLst/>
            <a:rect l="l" t="t" r="r" b="b"/>
            <a:pathLst>
              <a:path w="10946941" h="8896877">
                <a:moveTo>
                  <a:pt x="0" y="0"/>
                </a:moveTo>
                <a:lnTo>
                  <a:pt x="10946941" y="0"/>
                </a:lnTo>
                <a:lnTo>
                  <a:pt x="10946941" y="8896877"/>
                </a:lnTo>
                <a:lnTo>
                  <a:pt x="0" y="889687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endParaRPr lang="en-US" sz="1200"/>
          </a:p>
        </p:txBody>
      </p:sp>
      <p:sp>
        <p:nvSpPr>
          <p:cNvPr id="3" name="Freeform 3"/>
          <p:cNvSpPr/>
          <p:nvPr/>
        </p:nvSpPr>
        <p:spPr>
          <a:xfrm>
            <a:off x="-3243554" y="-1718684"/>
            <a:ext cx="5643741" cy="4114800"/>
          </a:xfrm>
          <a:custGeom>
            <a:avLst/>
            <a:gdLst/>
            <a:ahLst/>
            <a:cxnLst/>
            <a:rect l="l" t="t" r="r" b="b"/>
            <a:pathLst>
              <a:path w="5643741" h="4114800">
                <a:moveTo>
                  <a:pt x="0" y="0"/>
                </a:moveTo>
                <a:lnTo>
                  <a:pt x="5643740" y="0"/>
                </a:lnTo>
                <a:lnTo>
                  <a:pt x="5643740"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endParaRPr lang="en-US" sz="1200"/>
          </a:p>
        </p:txBody>
      </p:sp>
      <p:grpSp>
        <p:nvGrpSpPr>
          <p:cNvPr id="4" name="Group 4"/>
          <p:cNvGrpSpPr/>
          <p:nvPr/>
        </p:nvGrpSpPr>
        <p:grpSpPr>
          <a:xfrm>
            <a:off x="0" y="9998269"/>
            <a:ext cx="9144000" cy="288734"/>
            <a:chOff x="0" y="0"/>
            <a:chExt cx="2408296" cy="76045"/>
          </a:xfrm>
        </p:grpSpPr>
        <p:sp>
          <p:nvSpPr>
            <p:cNvPr id="5" name="Freeform 5"/>
            <p:cNvSpPr/>
            <p:nvPr/>
          </p:nvSpPr>
          <p:spPr>
            <a:xfrm>
              <a:off x="0" y="0"/>
              <a:ext cx="2408296" cy="76045"/>
            </a:xfrm>
            <a:custGeom>
              <a:avLst/>
              <a:gdLst/>
              <a:ahLst/>
              <a:cxnLst/>
              <a:rect l="l" t="t" r="r" b="b"/>
              <a:pathLst>
                <a:path w="2408296" h="76045">
                  <a:moveTo>
                    <a:pt x="0" y="0"/>
                  </a:moveTo>
                  <a:lnTo>
                    <a:pt x="2408296" y="0"/>
                  </a:lnTo>
                  <a:lnTo>
                    <a:pt x="2408296" y="76045"/>
                  </a:lnTo>
                  <a:lnTo>
                    <a:pt x="0" y="76045"/>
                  </a:lnTo>
                  <a:close/>
                </a:path>
              </a:pathLst>
            </a:custGeom>
            <a:solidFill>
              <a:srgbClr val="52C3C7"/>
            </a:solidFill>
          </p:spPr>
          <p:txBody>
            <a:bodyPr/>
            <a:ls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endParaRPr lang="en-US" sz="1200"/>
            </a:p>
          </p:txBody>
        </p:sp>
        <p:sp>
          <p:nvSpPr>
            <p:cNvPr id="6" name="TextBox 6"/>
            <p:cNvSpPr txBox="1"/>
            <p:nvPr/>
          </p:nvSpPr>
          <p:spPr>
            <a:xfrm>
              <a:off x="0" y="-38100"/>
              <a:ext cx="2408296" cy="114145"/>
            </a:xfrm>
            <a:prstGeom prst="rect">
              <a:avLst/>
            </a:prstGeom>
          </p:spPr>
          <p:txBody>
            <a:bodyPr lIns="50801" tIns="50801" rIns="50801" bIns="50801" rtlCol="0" anchor="ctr"/>
            <a:ls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algn="ctr">
                <a:lnSpc>
                  <a:spcPts val="2660"/>
                </a:lnSpc>
                <a:spcBef>
                  <a:spcPct val="0"/>
                </a:spcBef>
              </a:pPr>
              <a:endParaRPr sz="1200"/>
            </a:p>
          </p:txBody>
        </p:sp>
      </p:grpSp>
      <p:sp>
        <p:nvSpPr>
          <p:cNvPr id="9" name="Freeform 9"/>
          <p:cNvSpPr/>
          <p:nvPr/>
        </p:nvSpPr>
        <p:spPr>
          <a:xfrm>
            <a:off x="-725701" y="-366455"/>
            <a:ext cx="3508802" cy="4114800"/>
          </a:xfrm>
          <a:custGeom>
            <a:avLst/>
            <a:gdLst/>
            <a:ahLst/>
            <a:cxnLst/>
            <a:rect l="l" t="t" r="r" b="b"/>
            <a:pathLst>
              <a:path w="3508802" h="4114800">
                <a:moveTo>
                  <a:pt x="0" y="0"/>
                </a:moveTo>
                <a:lnTo>
                  <a:pt x="3508802" y="0"/>
                </a:lnTo>
                <a:lnTo>
                  <a:pt x="3508802"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endParaRPr lang="en-US" sz="1200"/>
          </a:p>
        </p:txBody>
      </p:sp>
      <p:sp>
        <p:nvSpPr>
          <p:cNvPr id="14" name="TextBox 13">
            <a:extLst>
              <a:ext uri="{FF2B5EF4-FFF2-40B4-BE49-F238E27FC236}">
                <a16:creationId xmlns:a16="http://schemas.microsoft.com/office/drawing/2014/main" id="{8961A6CB-22AC-FF29-21D3-37A7451CCFA1}"/>
              </a:ext>
            </a:extLst>
          </p:cNvPr>
          <p:cNvSpPr txBox="1"/>
          <p:nvPr/>
        </p:nvSpPr>
        <p:spPr>
          <a:xfrm>
            <a:off x="3309384" y="877669"/>
            <a:ext cx="12519837" cy="7552067"/>
          </a:xfrm>
          <a:prstGeom prst="rect">
            <a:avLst/>
          </a:prstGeom>
          <a:noFill/>
        </p:spPr>
        <p:txBody>
          <a:bodyPr wrap="square">
            <a:spAutoFit/>
          </a:bodyPr>
          <a:ls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marL="0" marR="0" lvl="0" indent="0" algn="l" defTabSz="1371600" eaLnBrk="1" fontAlgn="auto" latinLnBrk="0" hangingPunct="1">
              <a:lnSpc>
                <a:spcPct val="100000"/>
              </a:lnSpc>
              <a:spcBef>
                <a:spcPts val="0"/>
              </a:spcBef>
              <a:spcAft>
                <a:spcPts val="0"/>
              </a:spcAft>
              <a:buClrTx/>
              <a:buSzTx/>
              <a:buFontTx/>
              <a:buNone/>
              <a:tabLst/>
              <a:defRPr/>
            </a:pPr>
            <a:r>
              <a:rPr kumimoji="0" lang="en-US" sz="4200" b="1" i="0" u="none" strike="noStrike" kern="0" cap="none" spc="0" normalizeH="0" baseline="0" noProof="0" dirty="0">
                <a:ln>
                  <a:noFill/>
                </a:ln>
                <a:solidFill>
                  <a:schemeClr val="bg1"/>
                </a:solidFill>
                <a:effectLst/>
                <a:uLnTx/>
                <a:uFillTx/>
                <a:latin typeface="Poppins Medium" panose="00000600000000000000" pitchFamily="2" charset="0"/>
                <a:cs typeface="Poppins Medium" panose="00000600000000000000" pitchFamily="2" charset="0"/>
              </a:rPr>
              <a:t>Sources Of Information Needed to Implement ACH </a:t>
            </a:r>
            <a:r>
              <a:rPr kumimoji="0" lang="en-US" sz="4200" b="1" i="0" u="none" strike="noStrike" kern="0" cap="none" spc="0" normalizeH="0" baseline="0" noProof="0" dirty="0" err="1">
                <a:ln>
                  <a:noFill/>
                </a:ln>
                <a:solidFill>
                  <a:schemeClr val="bg1"/>
                </a:solidFill>
                <a:effectLst/>
                <a:uLnTx/>
                <a:uFillTx/>
                <a:latin typeface="Poppins Medium" panose="00000600000000000000" pitchFamily="2" charset="0"/>
                <a:cs typeface="Poppins Medium" panose="00000600000000000000" pitchFamily="2" charset="0"/>
              </a:rPr>
              <a:t>RiskLens</a:t>
            </a:r>
            <a:endParaRPr kumimoji="0" lang="en-US" sz="4200" b="1" i="0" u="none" strike="noStrike" kern="0" cap="none" spc="0" normalizeH="0" baseline="0" noProof="0" dirty="0">
              <a:ln>
                <a:noFill/>
              </a:ln>
              <a:solidFill>
                <a:schemeClr val="bg1"/>
              </a:solidFill>
              <a:effectLst/>
              <a:uLnTx/>
              <a:uFillTx/>
              <a:latin typeface="Poppins Medium" panose="00000600000000000000" pitchFamily="2" charset="0"/>
              <a:cs typeface="Poppins Medium" panose="00000600000000000000" pitchFamily="2" charset="0"/>
            </a:endParaRPr>
          </a:p>
          <a:p>
            <a:pPr marL="0" marR="0" lvl="0" indent="0" algn="l" defTabSz="1371600" eaLnBrk="1" fontAlgn="auto" latinLnBrk="0" hangingPunct="1">
              <a:lnSpc>
                <a:spcPct val="100000"/>
              </a:lnSpc>
              <a:spcBef>
                <a:spcPts val="0"/>
              </a:spcBef>
              <a:spcAft>
                <a:spcPts val="0"/>
              </a:spcAft>
              <a:buClrTx/>
              <a:buSzTx/>
              <a:buFontTx/>
              <a:buNone/>
              <a:tabLst/>
              <a:defRPr/>
            </a:pPr>
            <a:endParaRPr kumimoji="0" lang="en-US" sz="3000" b="1" i="0" u="none" strike="noStrike" kern="0" cap="none" spc="0" normalizeH="0" baseline="0" noProof="0" dirty="0">
              <a:ln>
                <a:noFill/>
              </a:ln>
              <a:solidFill>
                <a:schemeClr val="bg1"/>
              </a:solidFill>
              <a:effectLst/>
              <a:uLnTx/>
              <a:uFillTx/>
              <a:latin typeface="Poppins Medium" panose="00000600000000000000" pitchFamily="2" charset="0"/>
              <a:cs typeface="Poppins Medium" panose="00000600000000000000" pitchFamily="2" charset="0"/>
            </a:endParaRPr>
          </a:p>
          <a:p>
            <a:pPr marL="0" marR="0" lvl="0" indent="0" algn="l" defTabSz="1371600" eaLnBrk="1" fontAlgn="auto" latinLnBrk="0" hangingPunct="1">
              <a:lnSpc>
                <a:spcPct val="100000"/>
              </a:lnSpc>
              <a:spcBef>
                <a:spcPts val="0"/>
              </a:spcBef>
              <a:spcAft>
                <a:spcPts val="0"/>
              </a:spcAft>
              <a:buClrTx/>
              <a:buSzTx/>
              <a:buFontTx/>
              <a:buNone/>
              <a:tabLst/>
              <a:defRPr/>
            </a:pPr>
            <a:endParaRPr lang="en-US" sz="3000" b="1" kern="0" dirty="0">
              <a:solidFill>
                <a:schemeClr val="bg1"/>
              </a:solidFill>
              <a:latin typeface="Poppins Medium" panose="00000600000000000000" pitchFamily="2" charset="0"/>
              <a:cs typeface="Poppins Medium" panose="00000600000000000000" pitchFamily="2" charset="0"/>
            </a:endParaRPr>
          </a:p>
          <a:p>
            <a:pPr marL="0" marR="0" lvl="0" indent="0" algn="l" defTabSz="1371600" eaLnBrk="1" fontAlgn="auto" latinLnBrk="0" hangingPunct="1">
              <a:lnSpc>
                <a:spcPct val="100000"/>
              </a:lnSpc>
              <a:spcBef>
                <a:spcPts val="0"/>
              </a:spcBef>
              <a:spcAft>
                <a:spcPts val="0"/>
              </a:spcAft>
              <a:buClrTx/>
              <a:buSzTx/>
              <a:buFontTx/>
              <a:buNone/>
              <a:tabLst/>
              <a:defRPr/>
            </a:pPr>
            <a:endParaRPr kumimoji="0" lang="en-US" sz="3000" i="0" u="none" strike="noStrike" kern="0" cap="none" spc="0" normalizeH="0" baseline="0" noProof="0" dirty="0">
              <a:ln>
                <a:noFill/>
              </a:ln>
              <a:solidFill>
                <a:schemeClr val="bg1"/>
              </a:solidFill>
              <a:effectLst/>
              <a:uLnTx/>
              <a:uFillTx/>
              <a:latin typeface="Poppins Medium" panose="00000600000000000000" pitchFamily="2" charset="0"/>
              <a:cs typeface="Poppins Medium" panose="00000600000000000000" pitchFamily="2" charset="0"/>
            </a:endParaRPr>
          </a:p>
          <a:p>
            <a:pPr marL="514350" marR="0" lvl="0" indent="-514350" algn="l" defTabSz="137160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3000" i="0" u="none" strike="noStrike" kern="0" cap="none" spc="0" normalizeH="0" baseline="0" noProof="0" dirty="0">
                <a:ln>
                  <a:noFill/>
                </a:ln>
                <a:solidFill>
                  <a:schemeClr val="bg1"/>
                </a:solidFill>
                <a:effectLst/>
                <a:uLnTx/>
                <a:uFillTx/>
                <a:latin typeface="Poppins Medium" panose="00000600000000000000" pitchFamily="2" charset="0"/>
                <a:cs typeface="Poppins Medium" panose="00000600000000000000" pitchFamily="2" charset="0"/>
              </a:rPr>
              <a:t>Customer Information Files (CIF)</a:t>
            </a:r>
          </a:p>
          <a:p>
            <a:pPr marL="514350" marR="0" lvl="0" indent="-514350" algn="l" defTabSz="137160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3000" i="0" u="none" strike="noStrike" kern="0" cap="none" spc="0" normalizeH="0" baseline="0" noProof="0" dirty="0">
                <a:ln>
                  <a:noFill/>
                </a:ln>
                <a:solidFill>
                  <a:schemeClr val="bg1"/>
                </a:solidFill>
                <a:effectLst/>
                <a:uLnTx/>
                <a:uFillTx/>
                <a:latin typeface="Poppins Medium" panose="00000600000000000000" pitchFamily="2" charset="0"/>
                <a:cs typeface="Poppins Medium" panose="00000600000000000000" pitchFamily="2" charset="0"/>
              </a:rPr>
              <a:t>Customer to Account Relationships</a:t>
            </a:r>
          </a:p>
          <a:p>
            <a:pPr marL="514350" marR="0" lvl="0" indent="-514350" algn="l" defTabSz="1371600" eaLnBrk="1" fontAlgn="auto" latinLnBrk="0" hangingPunct="1">
              <a:lnSpc>
                <a:spcPct val="150000"/>
              </a:lnSpc>
              <a:spcBef>
                <a:spcPts val="0"/>
              </a:spcBef>
              <a:spcAft>
                <a:spcPts val="0"/>
              </a:spcAft>
              <a:buClrTx/>
              <a:buSzTx/>
              <a:buFont typeface="Arial" panose="020B0604020202020204" pitchFamily="34" charset="0"/>
              <a:buChar char="•"/>
              <a:tabLst/>
              <a:defRPr/>
            </a:pPr>
            <a:r>
              <a:rPr lang="en-US" sz="3000" kern="0" dirty="0">
                <a:solidFill>
                  <a:schemeClr val="bg1"/>
                </a:solidFill>
                <a:latin typeface="Poppins Medium" panose="00000600000000000000" pitchFamily="2" charset="0"/>
                <a:cs typeface="Poppins Medium" panose="00000600000000000000" pitchFamily="2" charset="0"/>
              </a:rPr>
              <a:t>Daily Account Balance Information</a:t>
            </a:r>
          </a:p>
          <a:p>
            <a:pPr marL="514350" marR="0" lvl="0" indent="-514350" algn="l" defTabSz="137160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3000" i="0" u="none" strike="noStrike" kern="0" cap="none" spc="0" normalizeH="0" baseline="0" noProof="0" dirty="0">
                <a:ln>
                  <a:noFill/>
                </a:ln>
                <a:solidFill>
                  <a:schemeClr val="bg1"/>
                </a:solidFill>
                <a:effectLst/>
                <a:uLnTx/>
                <a:uFillTx/>
                <a:latin typeface="Poppins Medium" panose="00000600000000000000" pitchFamily="2" charset="0"/>
                <a:cs typeface="Poppins Medium" panose="00000600000000000000" pitchFamily="2" charset="0"/>
              </a:rPr>
              <a:t>Daily Account Transaction </a:t>
            </a:r>
            <a:r>
              <a:rPr lang="en-US" sz="3000" kern="0" dirty="0">
                <a:solidFill>
                  <a:schemeClr val="bg1"/>
                </a:solidFill>
                <a:latin typeface="Poppins Medium" panose="00000600000000000000" pitchFamily="2" charset="0"/>
                <a:cs typeface="Poppins Medium" panose="00000600000000000000" pitchFamily="2" charset="0"/>
              </a:rPr>
              <a:t>Information</a:t>
            </a:r>
            <a:endParaRPr kumimoji="0" lang="en-US" sz="3000" i="0" u="none" strike="noStrike" kern="0" cap="none" spc="0" normalizeH="0" baseline="0" noProof="0" dirty="0">
              <a:ln>
                <a:noFill/>
              </a:ln>
              <a:solidFill>
                <a:schemeClr val="bg1"/>
              </a:solidFill>
              <a:effectLst/>
              <a:uLnTx/>
              <a:uFillTx/>
              <a:latin typeface="Poppins Medium" panose="00000600000000000000" pitchFamily="2" charset="0"/>
              <a:cs typeface="Poppins Medium" panose="00000600000000000000" pitchFamily="2" charset="0"/>
            </a:endParaRPr>
          </a:p>
          <a:p>
            <a:pPr marL="514350" marR="0" lvl="0" indent="-514350" algn="l" defTabSz="1371600" eaLnBrk="1" fontAlgn="auto" latinLnBrk="0" hangingPunct="1">
              <a:lnSpc>
                <a:spcPct val="150000"/>
              </a:lnSpc>
              <a:spcBef>
                <a:spcPts val="0"/>
              </a:spcBef>
              <a:spcAft>
                <a:spcPts val="0"/>
              </a:spcAft>
              <a:buClrTx/>
              <a:buSzTx/>
              <a:buFont typeface="Arial" panose="020B0604020202020204" pitchFamily="34" charset="0"/>
              <a:buChar char="•"/>
              <a:tabLst/>
              <a:defRPr/>
            </a:pPr>
            <a:r>
              <a:rPr lang="en-US" sz="3000" kern="0" dirty="0">
                <a:solidFill>
                  <a:schemeClr val="bg1"/>
                </a:solidFill>
                <a:latin typeface="Poppins Medium" panose="00000600000000000000" pitchFamily="2" charset="0"/>
                <a:cs typeface="Poppins Medium" panose="00000600000000000000" pitchFamily="2" charset="0"/>
              </a:rPr>
              <a:t>ONUS ACH Files</a:t>
            </a:r>
          </a:p>
          <a:p>
            <a:pPr marL="514350" marR="0" lvl="0" indent="-514350" algn="l" defTabSz="137160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3000" i="0" u="none" strike="noStrike" kern="0" cap="none" spc="0" normalizeH="0" baseline="0" noProof="0" dirty="0">
                <a:ln>
                  <a:noFill/>
                </a:ln>
                <a:solidFill>
                  <a:schemeClr val="bg1"/>
                </a:solidFill>
                <a:effectLst/>
                <a:uLnTx/>
                <a:uFillTx/>
                <a:latin typeface="Poppins Medium" panose="00000600000000000000" pitchFamily="2" charset="0"/>
                <a:cs typeface="Poppins Medium" panose="00000600000000000000" pitchFamily="2" charset="0"/>
              </a:rPr>
              <a:t>Any other A</a:t>
            </a:r>
            <a:r>
              <a:rPr lang="en-US" sz="3000" kern="0" dirty="0">
                <a:solidFill>
                  <a:schemeClr val="bg1"/>
                </a:solidFill>
                <a:latin typeface="Poppins Medium" panose="00000600000000000000" pitchFamily="2" charset="0"/>
                <a:cs typeface="Poppins Medium" panose="00000600000000000000" pitchFamily="2" charset="0"/>
              </a:rPr>
              <a:t>CH Processing Files</a:t>
            </a:r>
            <a:endParaRPr kumimoji="0" lang="en-US" sz="3000" i="0" u="none" strike="noStrike" kern="0" cap="none" spc="0" normalizeH="0" baseline="0" noProof="0" dirty="0">
              <a:ln>
                <a:noFill/>
              </a:ln>
              <a:solidFill>
                <a:schemeClr val="bg1"/>
              </a:solidFill>
              <a:effectLst/>
              <a:uLnTx/>
              <a:uFillTx/>
              <a:latin typeface="Poppins Medium" panose="00000600000000000000" pitchFamily="2" charset="0"/>
              <a:cs typeface="Poppins Medium" panose="00000600000000000000" pitchFamily="2" charset="0"/>
            </a:endParaRPr>
          </a:p>
          <a:p>
            <a:pPr marR="0" lvl="0" algn="l" defTabSz="1371600" eaLnBrk="1" fontAlgn="auto" latinLnBrk="0" hangingPunct="1">
              <a:lnSpc>
                <a:spcPct val="150000"/>
              </a:lnSpc>
              <a:spcBef>
                <a:spcPts val="0"/>
              </a:spcBef>
              <a:spcAft>
                <a:spcPts val="0"/>
              </a:spcAft>
              <a:buClrTx/>
              <a:buSzTx/>
              <a:tabLst/>
              <a:defRPr/>
            </a:pPr>
            <a:endParaRPr kumimoji="0" lang="en-US" sz="3000" i="0" u="none" strike="noStrike" kern="0" cap="none" spc="0" normalizeH="0" baseline="0" noProof="0" dirty="0">
              <a:ln>
                <a:noFill/>
              </a:ln>
              <a:solidFill>
                <a:schemeClr val="bg1"/>
              </a:solidFill>
              <a:effectLst/>
              <a:uLnTx/>
              <a:uFillTx/>
              <a:latin typeface="Poppins Medium" panose="00000600000000000000" pitchFamily="2" charset="0"/>
              <a:cs typeface="Poppins Medium" panose="00000600000000000000" pitchFamily="2" charset="0"/>
            </a:endParaRPr>
          </a:p>
        </p:txBody>
      </p:sp>
      <p:sp>
        <p:nvSpPr>
          <p:cNvPr id="15" name="Freeform 13">
            <a:extLst>
              <a:ext uri="{FF2B5EF4-FFF2-40B4-BE49-F238E27FC236}">
                <a16:creationId xmlns:a16="http://schemas.microsoft.com/office/drawing/2014/main" id="{7361CAD1-2819-B205-52FA-4405DECD1599}"/>
              </a:ext>
            </a:extLst>
          </p:cNvPr>
          <p:cNvSpPr/>
          <p:nvPr/>
        </p:nvSpPr>
        <p:spPr>
          <a:xfrm>
            <a:off x="16938288" y="8754835"/>
            <a:ext cx="1349712" cy="1493645"/>
          </a:xfrm>
          <a:custGeom>
            <a:avLst/>
            <a:gdLst/>
            <a:ahLst/>
            <a:cxnLst/>
            <a:rect l="l" t="t" r="r" b="b"/>
            <a:pathLst>
              <a:path w="1349712" h="1493645">
                <a:moveTo>
                  <a:pt x="0" y="0"/>
                </a:moveTo>
                <a:lnTo>
                  <a:pt x="1349712" y="0"/>
                </a:lnTo>
                <a:lnTo>
                  <a:pt x="1349712" y="1493645"/>
                </a:lnTo>
                <a:lnTo>
                  <a:pt x="0" y="1493645"/>
                </a:lnTo>
                <a:lnTo>
                  <a:pt x="0" y="0"/>
                </a:lnTo>
                <a:close/>
              </a:path>
            </a:pathLst>
          </a:custGeom>
          <a:blipFill>
            <a:blip r:embed="rId8"/>
            <a:stretch>
              <a:fillRect/>
            </a:stretch>
          </a:blipFill>
        </p:spPr>
        <p:txBody>
          <a:bodyPr/>
          <a:ls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marL="0" marR="0" lvl="0" indent="0" algn="l" defTabSz="914309"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Tree>
    <p:extLst>
      <p:ext uri="{BB962C8B-B14F-4D97-AF65-F5344CB8AC3E}">
        <p14:creationId xmlns:p14="http://schemas.microsoft.com/office/powerpoint/2010/main" val="32541122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52C3C7"/>
        </a:solidFill>
        <a:effectLst/>
      </p:bgPr>
    </p:bg>
    <p:spTree>
      <p:nvGrpSpPr>
        <p:cNvPr id="1" name="">
          <a:extLst>
            <a:ext uri="{FF2B5EF4-FFF2-40B4-BE49-F238E27FC236}">
              <a16:creationId xmlns:a16="http://schemas.microsoft.com/office/drawing/2014/main" id="{D427A4A2-0AAD-CD62-4511-F42249BEDC6C}"/>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C969D187-22C2-129F-8D9B-9F0417A1098E}"/>
              </a:ext>
            </a:extLst>
          </p:cNvPr>
          <p:cNvGrpSpPr/>
          <p:nvPr/>
        </p:nvGrpSpPr>
        <p:grpSpPr>
          <a:xfrm>
            <a:off x="7320162" y="0"/>
            <a:ext cx="10676216" cy="5816600"/>
            <a:chOff x="0" y="-38100"/>
            <a:chExt cx="2639032" cy="850900"/>
          </a:xfrm>
        </p:grpSpPr>
        <p:sp>
          <p:nvSpPr>
            <p:cNvPr id="3" name="Freeform 3">
              <a:extLst>
                <a:ext uri="{FF2B5EF4-FFF2-40B4-BE49-F238E27FC236}">
                  <a16:creationId xmlns:a16="http://schemas.microsoft.com/office/drawing/2014/main" id="{B264352C-F76A-C8B0-5D06-64219CBAEF25}"/>
                </a:ext>
              </a:extLst>
            </p:cNvPr>
            <p:cNvSpPr/>
            <p:nvPr/>
          </p:nvSpPr>
          <p:spPr>
            <a:xfrm>
              <a:off x="0" y="25993"/>
              <a:ext cx="2530659" cy="786807"/>
            </a:xfrm>
            <a:custGeom>
              <a:avLst/>
              <a:gdLst/>
              <a:ahLst/>
              <a:cxnLst/>
              <a:rect l="l" t="t" r="r" b="b"/>
              <a:pathLst>
                <a:path w="2639032" h="812800">
                  <a:moveTo>
                    <a:pt x="0" y="0"/>
                  </a:moveTo>
                  <a:lnTo>
                    <a:pt x="2639032" y="0"/>
                  </a:lnTo>
                  <a:lnTo>
                    <a:pt x="2639032" y="812800"/>
                  </a:lnTo>
                  <a:lnTo>
                    <a:pt x="0" y="812800"/>
                  </a:lnTo>
                  <a:close/>
                </a:path>
              </a:pathLst>
            </a:custGeom>
            <a:solidFill>
              <a:srgbClr val="1F2151"/>
            </a:solidFill>
          </p:spPr>
          <p:txBody>
            <a:bodyPr/>
            <a:lstStyle/>
            <a:p>
              <a:endParaRPr lang="en-US"/>
            </a:p>
          </p:txBody>
        </p:sp>
        <p:sp>
          <p:nvSpPr>
            <p:cNvPr id="4" name="TextBox 4">
              <a:extLst>
                <a:ext uri="{FF2B5EF4-FFF2-40B4-BE49-F238E27FC236}">
                  <a16:creationId xmlns:a16="http://schemas.microsoft.com/office/drawing/2014/main" id="{CBED65F0-20B7-CF25-CE66-37569FB64D05}"/>
                </a:ext>
              </a:extLst>
            </p:cNvPr>
            <p:cNvSpPr txBox="1"/>
            <p:nvPr/>
          </p:nvSpPr>
          <p:spPr>
            <a:xfrm>
              <a:off x="0" y="-38100"/>
              <a:ext cx="2639032"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a:extLst>
              <a:ext uri="{FF2B5EF4-FFF2-40B4-BE49-F238E27FC236}">
                <a16:creationId xmlns:a16="http://schemas.microsoft.com/office/drawing/2014/main" id="{2F294693-986C-A3ED-85A5-44E3370573DA}"/>
              </a:ext>
            </a:extLst>
          </p:cNvPr>
          <p:cNvGrpSpPr/>
          <p:nvPr/>
        </p:nvGrpSpPr>
        <p:grpSpPr>
          <a:xfrm>
            <a:off x="8056949" y="4838700"/>
            <a:ext cx="9806508" cy="5082512"/>
            <a:chOff x="0" y="0"/>
            <a:chExt cx="2334968" cy="812800"/>
          </a:xfrm>
        </p:grpSpPr>
        <p:sp>
          <p:nvSpPr>
            <p:cNvPr id="6" name="Freeform 6">
              <a:extLst>
                <a:ext uri="{FF2B5EF4-FFF2-40B4-BE49-F238E27FC236}">
                  <a16:creationId xmlns:a16="http://schemas.microsoft.com/office/drawing/2014/main" id="{F30D655E-44DD-E363-C4C5-DED3FF37D319}"/>
                </a:ext>
              </a:extLst>
            </p:cNvPr>
            <p:cNvSpPr/>
            <p:nvPr/>
          </p:nvSpPr>
          <p:spPr>
            <a:xfrm>
              <a:off x="0" y="0"/>
              <a:ext cx="2334968" cy="812800"/>
            </a:xfrm>
            <a:custGeom>
              <a:avLst/>
              <a:gdLst/>
              <a:ahLst/>
              <a:cxnLst/>
              <a:rect l="l" t="t" r="r" b="b"/>
              <a:pathLst>
                <a:path w="2334968" h="812800">
                  <a:moveTo>
                    <a:pt x="0" y="0"/>
                  </a:moveTo>
                  <a:lnTo>
                    <a:pt x="2334968" y="0"/>
                  </a:lnTo>
                  <a:lnTo>
                    <a:pt x="2334968" y="812800"/>
                  </a:lnTo>
                  <a:lnTo>
                    <a:pt x="0" y="812800"/>
                  </a:lnTo>
                  <a:close/>
                </a:path>
              </a:pathLst>
            </a:custGeom>
            <a:solidFill>
              <a:srgbClr val="FFFFFF"/>
            </a:solidFill>
          </p:spPr>
          <p:txBody>
            <a:bodyPr/>
            <a:lstStyle/>
            <a:p>
              <a:endParaRPr lang="en-US"/>
            </a:p>
          </p:txBody>
        </p:sp>
        <p:sp>
          <p:nvSpPr>
            <p:cNvPr id="7" name="TextBox 7">
              <a:extLst>
                <a:ext uri="{FF2B5EF4-FFF2-40B4-BE49-F238E27FC236}">
                  <a16:creationId xmlns:a16="http://schemas.microsoft.com/office/drawing/2014/main" id="{6803445A-37FD-368B-618B-4A52C85710E9}"/>
                </a:ext>
              </a:extLst>
            </p:cNvPr>
            <p:cNvSpPr txBox="1"/>
            <p:nvPr/>
          </p:nvSpPr>
          <p:spPr>
            <a:xfrm>
              <a:off x="0" y="-38100"/>
              <a:ext cx="2334968" cy="850900"/>
            </a:xfrm>
            <a:prstGeom prst="rect">
              <a:avLst/>
            </a:prstGeom>
          </p:spPr>
          <p:txBody>
            <a:bodyPr lIns="50800" tIns="50800" rIns="50800" bIns="50800" rtlCol="0" anchor="ctr"/>
            <a:lstStyle/>
            <a:p>
              <a:pPr algn="ctr">
                <a:lnSpc>
                  <a:spcPts val="2659"/>
                </a:lnSpc>
                <a:spcBef>
                  <a:spcPct val="0"/>
                </a:spcBef>
              </a:pPr>
              <a:endParaRPr/>
            </a:p>
          </p:txBody>
        </p:sp>
      </p:grpSp>
      <p:sp>
        <p:nvSpPr>
          <p:cNvPr id="11" name="TextBox 11">
            <a:extLst>
              <a:ext uri="{FF2B5EF4-FFF2-40B4-BE49-F238E27FC236}">
                <a16:creationId xmlns:a16="http://schemas.microsoft.com/office/drawing/2014/main" id="{34B685FD-FCDF-CD16-3088-AD511ECA4692}"/>
              </a:ext>
            </a:extLst>
          </p:cNvPr>
          <p:cNvSpPr txBox="1"/>
          <p:nvPr/>
        </p:nvSpPr>
        <p:spPr>
          <a:xfrm>
            <a:off x="8698446" y="947860"/>
            <a:ext cx="8458200" cy="470642"/>
          </a:xfrm>
          <a:prstGeom prst="rect">
            <a:avLst/>
          </a:prstGeom>
        </p:spPr>
        <p:txBody>
          <a:bodyPr wrap="square" lIns="0" tIns="0" rIns="0" bIns="0" rtlCol="0" anchor="t">
            <a:spAutoFit/>
          </a:bodyPr>
          <a:lstStyle/>
          <a:p>
            <a:pPr algn="l">
              <a:lnSpc>
                <a:spcPts val="3360"/>
              </a:lnSpc>
            </a:pPr>
            <a:r>
              <a:rPr lang="en-US" sz="4000" b="1" dirty="0">
                <a:solidFill>
                  <a:srgbClr val="52C3C7"/>
                </a:solidFill>
                <a:latin typeface="Poppins Bold"/>
                <a:ea typeface="Poppins Bold"/>
                <a:cs typeface="Poppins Bold"/>
                <a:sym typeface="Poppins Bold"/>
              </a:rPr>
              <a:t>Risk Based Transaction Scoring</a:t>
            </a:r>
          </a:p>
        </p:txBody>
      </p:sp>
      <p:sp>
        <p:nvSpPr>
          <p:cNvPr id="12" name="TextBox 12">
            <a:extLst>
              <a:ext uri="{FF2B5EF4-FFF2-40B4-BE49-F238E27FC236}">
                <a16:creationId xmlns:a16="http://schemas.microsoft.com/office/drawing/2014/main" id="{B3F252AA-FE46-806B-05AA-D9C0A211932F}"/>
              </a:ext>
            </a:extLst>
          </p:cNvPr>
          <p:cNvSpPr txBox="1"/>
          <p:nvPr/>
        </p:nvSpPr>
        <p:spPr>
          <a:xfrm>
            <a:off x="9165771" y="2027121"/>
            <a:ext cx="7608200" cy="1384995"/>
          </a:xfrm>
          <a:prstGeom prst="rect">
            <a:avLst/>
          </a:prstGeom>
        </p:spPr>
        <p:txBody>
          <a:bodyPr wrap="square" lIns="0" tIns="0" rIns="0" bIns="0" rtlCol="0" anchor="t">
            <a:spAutoFit/>
          </a:bodyPr>
          <a:lstStyle/>
          <a:p>
            <a:r>
              <a:rPr lang="en-US" sz="3000" dirty="0">
                <a:solidFill>
                  <a:schemeClr val="bg1"/>
                </a:solidFill>
                <a:latin typeface="Poppins" panose="00000500000000000000" pitchFamily="2" charset="0"/>
                <a:cs typeface="Poppins" panose="00000500000000000000" pitchFamily="2" charset="0"/>
              </a:rPr>
              <a:t>Each ACH entry is evaluated using transaction context and up to 90 days of historical behavior</a:t>
            </a:r>
            <a:endParaRPr lang="en-US" sz="3000" dirty="0">
              <a:solidFill>
                <a:schemeClr val="bg1"/>
              </a:solidFill>
              <a:latin typeface="Poppins" panose="00000500000000000000" pitchFamily="2" charset="0"/>
              <a:ea typeface="Poppins"/>
              <a:cs typeface="Poppins" panose="00000500000000000000" pitchFamily="2" charset="0"/>
              <a:sym typeface="Poppins"/>
            </a:endParaRPr>
          </a:p>
        </p:txBody>
      </p:sp>
      <p:sp>
        <p:nvSpPr>
          <p:cNvPr id="13" name="TextBox 13">
            <a:extLst>
              <a:ext uri="{FF2B5EF4-FFF2-40B4-BE49-F238E27FC236}">
                <a16:creationId xmlns:a16="http://schemas.microsoft.com/office/drawing/2014/main" id="{452FD053-B33F-4F94-4A33-B8C9C4A745C7}"/>
              </a:ext>
            </a:extLst>
          </p:cNvPr>
          <p:cNvSpPr txBox="1"/>
          <p:nvPr/>
        </p:nvSpPr>
        <p:spPr>
          <a:xfrm>
            <a:off x="8698446" y="5227945"/>
            <a:ext cx="7090306" cy="470642"/>
          </a:xfrm>
          <a:prstGeom prst="rect">
            <a:avLst/>
          </a:prstGeom>
        </p:spPr>
        <p:txBody>
          <a:bodyPr wrap="square" lIns="0" tIns="0" rIns="0" bIns="0" rtlCol="0" anchor="t">
            <a:spAutoFit/>
          </a:bodyPr>
          <a:lstStyle/>
          <a:p>
            <a:pPr algn="l">
              <a:lnSpc>
                <a:spcPts val="3360"/>
              </a:lnSpc>
            </a:pPr>
            <a:r>
              <a:rPr lang="en-US" sz="4000" b="1" dirty="0">
                <a:solidFill>
                  <a:srgbClr val="52C3C7"/>
                </a:solidFill>
                <a:latin typeface="Poppins Bold"/>
                <a:ea typeface="Poppins Bold"/>
                <a:cs typeface="Poppins Bold"/>
                <a:sym typeface="Poppins Bold"/>
              </a:rPr>
              <a:t>ACH-Specific Risk Logic</a:t>
            </a:r>
          </a:p>
        </p:txBody>
      </p:sp>
      <p:sp>
        <p:nvSpPr>
          <p:cNvPr id="14" name="TextBox 14">
            <a:extLst>
              <a:ext uri="{FF2B5EF4-FFF2-40B4-BE49-F238E27FC236}">
                <a16:creationId xmlns:a16="http://schemas.microsoft.com/office/drawing/2014/main" id="{2F0E2A4A-4CB6-2D96-5EE2-DCE4FD1F0F83}"/>
              </a:ext>
            </a:extLst>
          </p:cNvPr>
          <p:cNvSpPr txBox="1"/>
          <p:nvPr/>
        </p:nvSpPr>
        <p:spPr>
          <a:xfrm>
            <a:off x="9091141" y="5960416"/>
            <a:ext cx="8445043" cy="3541354"/>
          </a:xfrm>
          <a:prstGeom prst="rect">
            <a:avLst/>
          </a:prstGeom>
        </p:spPr>
        <p:txBody>
          <a:bodyPr wrap="square" lIns="0" tIns="0" rIns="0" bIns="0" rtlCol="0" anchor="t">
            <a:spAutoFit/>
          </a:bodyPr>
          <a:lstStyle/>
          <a:p>
            <a:r>
              <a:rPr lang="en-US" sz="3000" dirty="0">
                <a:latin typeface="Poppins" panose="00000500000000000000" pitchFamily="2" charset="0"/>
                <a:cs typeface="Poppins" panose="00000500000000000000" pitchFamily="2" charset="0"/>
              </a:rPr>
              <a:t>Risk scoring incorporates fraud scenarios such as:</a:t>
            </a:r>
          </a:p>
          <a:p>
            <a:pPr marL="457200" indent="-457200">
              <a:lnSpc>
                <a:spcPts val="2880"/>
              </a:lnSpc>
              <a:buFont typeface="Arial" panose="020B0604020202020204" pitchFamily="34" charset="0"/>
              <a:buChar char="•"/>
            </a:pPr>
            <a:endParaRPr lang="en-US" sz="3000" dirty="0">
              <a:latin typeface="Poppins" panose="00000500000000000000" pitchFamily="2" charset="0"/>
              <a:cs typeface="Poppins" panose="00000500000000000000" pitchFamily="2" charset="0"/>
            </a:endParaRPr>
          </a:p>
          <a:p>
            <a:pPr marL="457200" indent="-457200">
              <a:lnSpc>
                <a:spcPts val="2880"/>
              </a:lnSpc>
              <a:buFont typeface="Arial" panose="020B0604020202020204" pitchFamily="34" charset="0"/>
              <a:buChar char="•"/>
            </a:pPr>
            <a:r>
              <a:rPr lang="en-US" sz="2600" dirty="0">
                <a:latin typeface="Poppins" panose="00000500000000000000" pitchFamily="2" charset="0"/>
                <a:cs typeface="Poppins" panose="00000500000000000000" pitchFamily="2" charset="0"/>
              </a:rPr>
              <a:t>Unauthorized ACH activity</a:t>
            </a:r>
          </a:p>
          <a:p>
            <a:pPr marL="457200" indent="-457200">
              <a:lnSpc>
                <a:spcPts val="2880"/>
              </a:lnSpc>
              <a:buFont typeface="Arial" panose="020B0604020202020204" pitchFamily="34" charset="0"/>
              <a:buChar char="•"/>
            </a:pPr>
            <a:r>
              <a:rPr lang="en-US" sz="2600" dirty="0">
                <a:latin typeface="Poppins" panose="00000500000000000000" pitchFamily="2" charset="0"/>
                <a:cs typeface="Poppins" panose="00000500000000000000" pitchFamily="2" charset="0"/>
              </a:rPr>
              <a:t>Social engineering and account compromise</a:t>
            </a:r>
          </a:p>
          <a:p>
            <a:pPr marL="457200" indent="-457200">
              <a:lnSpc>
                <a:spcPts val="2880"/>
              </a:lnSpc>
              <a:buFont typeface="Arial" panose="020B0604020202020204" pitchFamily="34" charset="0"/>
              <a:buChar char="•"/>
            </a:pPr>
            <a:r>
              <a:rPr lang="en-US" sz="2600" dirty="0">
                <a:latin typeface="Poppins" panose="00000500000000000000" pitchFamily="2" charset="0"/>
                <a:cs typeface="Poppins" panose="00000500000000000000" pitchFamily="2" charset="0"/>
              </a:rPr>
              <a:t>Elder financial exploitation</a:t>
            </a:r>
          </a:p>
          <a:p>
            <a:pPr marL="457200" indent="-457200">
              <a:lnSpc>
                <a:spcPts val="2880"/>
              </a:lnSpc>
              <a:buFont typeface="Arial" panose="020B0604020202020204" pitchFamily="34" charset="0"/>
              <a:buChar char="•"/>
            </a:pPr>
            <a:r>
              <a:rPr lang="en-US" sz="2600" dirty="0">
                <a:latin typeface="Poppins" panose="00000500000000000000" pitchFamily="2" charset="0"/>
                <a:cs typeface="Poppins" panose="00000500000000000000" pitchFamily="2" charset="0"/>
              </a:rPr>
              <a:t>First-time or newly changed originators, SEC codes, or counterparties</a:t>
            </a:r>
          </a:p>
          <a:p>
            <a:pPr>
              <a:lnSpc>
                <a:spcPts val="2880"/>
              </a:lnSpc>
            </a:pPr>
            <a:endParaRPr lang="en-US" sz="3000" dirty="0">
              <a:latin typeface="Poppins"/>
              <a:ea typeface="Poppins"/>
              <a:cs typeface="Poppins"/>
              <a:sym typeface="Poppins"/>
            </a:endParaRPr>
          </a:p>
        </p:txBody>
      </p:sp>
      <p:sp>
        <p:nvSpPr>
          <p:cNvPr id="17" name="TextBox 17">
            <a:extLst>
              <a:ext uri="{FF2B5EF4-FFF2-40B4-BE49-F238E27FC236}">
                <a16:creationId xmlns:a16="http://schemas.microsoft.com/office/drawing/2014/main" id="{AB87EF73-6835-FE6C-85BB-8346ACE9CF8F}"/>
              </a:ext>
            </a:extLst>
          </p:cNvPr>
          <p:cNvSpPr txBox="1"/>
          <p:nvPr/>
        </p:nvSpPr>
        <p:spPr>
          <a:xfrm>
            <a:off x="837499" y="1851740"/>
            <a:ext cx="6169904" cy="888577"/>
          </a:xfrm>
          <a:prstGeom prst="rect">
            <a:avLst/>
          </a:prstGeom>
        </p:spPr>
        <p:txBody>
          <a:bodyPr wrap="square" lIns="0" tIns="0" rIns="0" bIns="0" rtlCol="0" anchor="t">
            <a:spAutoFit/>
          </a:bodyPr>
          <a:lstStyle/>
          <a:p>
            <a:pPr algn="l">
              <a:lnSpc>
                <a:spcPts val="6719"/>
              </a:lnSpc>
            </a:pPr>
            <a:r>
              <a:rPr lang="en-US" sz="6800" b="1" dirty="0">
                <a:solidFill>
                  <a:srgbClr val="1F2151"/>
                </a:solidFill>
                <a:latin typeface="Poppins Bold"/>
                <a:ea typeface="Poppins Bold"/>
                <a:cs typeface="Poppins Bold"/>
                <a:sym typeface="Poppins Bold"/>
              </a:rPr>
              <a:t>Key Features</a:t>
            </a:r>
          </a:p>
        </p:txBody>
      </p:sp>
      <p:sp>
        <p:nvSpPr>
          <p:cNvPr id="19" name="Freeform 19">
            <a:extLst>
              <a:ext uri="{FF2B5EF4-FFF2-40B4-BE49-F238E27FC236}">
                <a16:creationId xmlns:a16="http://schemas.microsoft.com/office/drawing/2014/main" id="{712C0E8E-AC49-C198-F9E5-39AFEE326E93}"/>
              </a:ext>
            </a:extLst>
          </p:cNvPr>
          <p:cNvSpPr/>
          <p:nvPr/>
        </p:nvSpPr>
        <p:spPr>
          <a:xfrm flipH="1">
            <a:off x="-2590800" y="7546683"/>
            <a:ext cx="5604867" cy="3282304"/>
          </a:xfrm>
          <a:custGeom>
            <a:avLst/>
            <a:gdLst/>
            <a:ahLst/>
            <a:cxnLst/>
            <a:rect l="l" t="t" r="r" b="b"/>
            <a:pathLst>
              <a:path w="8166327" h="6636996">
                <a:moveTo>
                  <a:pt x="8166327" y="0"/>
                </a:moveTo>
                <a:lnTo>
                  <a:pt x="0" y="0"/>
                </a:lnTo>
                <a:lnTo>
                  <a:pt x="0" y="6636996"/>
                </a:lnTo>
                <a:lnTo>
                  <a:pt x="8166327" y="6636996"/>
                </a:lnTo>
                <a:lnTo>
                  <a:pt x="8166327"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pic>
        <p:nvPicPr>
          <p:cNvPr id="2050" name="Picture 2" descr="Key features flat concept vector icon Key features flat concept vector icon. Select option idea cartoon color illustrations set. Add to favorite. Create bookmark. Manage settings. Safe authorization, login. Isolated graphic design element key ach features stock illustrations">
            <a:extLst>
              <a:ext uri="{FF2B5EF4-FFF2-40B4-BE49-F238E27FC236}">
                <a16:creationId xmlns:a16="http://schemas.microsoft.com/office/drawing/2014/main" id="{90E4C075-AAA5-C68B-99FC-78147BA8AE3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6878" y="2917413"/>
            <a:ext cx="5829300" cy="5829300"/>
          </a:xfrm>
          <a:prstGeom prst="rect">
            <a:avLst/>
          </a:prstGeom>
          <a:noFill/>
          <a:effectLst>
            <a:softEdge rad="3048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87476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52C3C7"/>
        </a:solidFill>
        <a:effectLst/>
      </p:bgPr>
    </p:bg>
    <p:spTree>
      <p:nvGrpSpPr>
        <p:cNvPr id="1" name="">
          <a:extLst>
            <a:ext uri="{FF2B5EF4-FFF2-40B4-BE49-F238E27FC236}">
              <a16:creationId xmlns:a16="http://schemas.microsoft.com/office/drawing/2014/main" id="{34E143D1-114A-FD86-E817-DB48E54CB4E2}"/>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8429703D-079F-BBDF-6406-B3D9692704B4}"/>
              </a:ext>
            </a:extLst>
          </p:cNvPr>
          <p:cNvGrpSpPr/>
          <p:nvPr/>
        </p:nvGrpSpPr>
        <p:grpSpPr>
          <a:xfrm>
            <a:off x="7320162" y="0"/>
            <a:ext cx="10676216" cy="5816600"/>
            <a:chOff x="0" y="-38100"/>
            <a:chExt cx="2639032" cy="850900"/>
          </a:xfrm>
        </p:grpSpPr>
        <p:sp>
          <p:nvSpPr>
            <p:cNvPr id="3" name="Freeform 3">
              <a:extLst>
                <a:ext uri="{FF2B5EF4-FFF2-40B4-BE49-F238E27FC236}">
                  <a16:creationId xmlns:a16="http://schemas.microsoft.com/office/drawing/2014/main" id="{D12EF1EE-1F65-2DE7-8D29-20B7A3A2BFA2}"/>
                </a:ext>
              </a:extLst>
            </p:cNvPr>
            <p:cNvSpPr/>
            <p:nvPr/>
          </p:nvSpPr>
          <p:spPr>
            <a:xfrm>
              <a:off x="0" y="25993"/>
              <a:ext cx="2530659" cy="786807"/>
            </a:xfrm>
            <a:custGeom>
              <a:avLst/>
              <a:gdLst/>
              <a:ahLst/>
              <a:cxnLst/>
              <a:rect l="l" t="t" r="r" b="b"/>
              <a:pathLst>
                <a:path w="2639032" h="812800">
                  <a:moveTo>
                    <a:pt x="0" y="0"/>
                  </a:moveTo>
                  <a:lnTo>
                    <a:pt x="2639032" y="0"/>
                  </a:lnTo>
                  <a:lnTo>
                    <a:pt x="2639032" y="812800"/>
                  </a:lnTo>
                  <a:lnTo>
                    <a:pt x="0" y="812800"/>
                  </a:lnTo>
                  <a:close/>
                </a:path>
              </a:pathLst>
            </a:custGeom>
            <a:solidFill>
              <a:srgbClr val="1F2151"/>
            </a:solidFill>
          </p:spPr>
          <p:txBody>
            <a:bodyPr/>
            <a:lstStyle/>
            <a:p>
              <a:endParaRPr lang="en-US"/>
            </a:p>
          </p:txBody>
        </p:sp>
        <p:sp>
          <p:nvSpPr>
            <p:cNvPr id="4" name="TextBox 4">
              <a:extLst>
                <a:ext uri="{FF2B5EF4-FFF2-40B4-BE49-F238E27FC236}">
                  <a16:creationId xmlns:a16="http://schemas.microsoft.com/office/drawing/2014/main" id="{019F70FD-BA63-6B65-BDB8-2A40BED9554A}"/>
                </a:ext>
              </a:extLst>
            </p:cNvPr>
            <p:cNvSpPr txBox="1"/>
            <p:nvPr/>
          </p:nvSpPr>
          <p:spPr>
            <a:xfrm>
              <a:off x="0" y="-38100"/>
              <a:ext cx="2639032"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a:extLst>
              <a:ext uri="{FF2B5EF4-FFF2-40B4-BE49-F238E27FC236}">
                <a16:creationId xmlns:a16="http://schemas.microsoft.com/office/drawing/2014/main" id="{7EB835C3-0C4F-CC51-75E8-2762ACEC2755}"/>
              </a:ext>
            </a:extLst>
          </p:cNvPr>
          <p:cNvGrpSpPr/>
          <p:nvPr/>
        </p:nvGrpSpPr>
        <p:grpSpPr>
          <a:xfrm>
            <a:off x="8058470" y="5293246"/>
            <a:ext cx="9806508" cy="4707279"/>
            <a:chOff x="0" y="0"/>
            <a:chExt cx="2334968" cy="812800"/>
          </a:xfrm>
        </p:grpSpPr>
        <p:sp>
          <p:nvSpPr>
            <p:cNvPr id="6" name="Freeform 6">
              <a:extLst>
                <a:ext uri="{FF2B5EF4-FFF2-40B4-BE49-F238E27FC236}">
                  <a16:creationId xmlns:a16="http://schemas.microsoft.com/office/drawing/2014/main" id="{9049F412-DA67-FF6A-C2DD-86382820ED76}"/>
                </a:ext>
              </a:extLst>
            </p:cNvPr>
            <p:cNvSpPr/>
            <p:nvPr/>
          </p:nvSpPr>
          <p:spPr>
            <a:xfrm>
              <a:off x="0" y="0"/>
              <a:ext cx="2334968" cy="812800"/>
            </a:xfrm>
            <a:custGeom>
              <a:avLst/>
              <a:gdLst/>
              <a:ahLst/>
              <a:cxnLst/>
              <a:rect l="l" t="t" r="r" b="b"/>
              <a:pathLst>
                <a:path w="2334968" h="812800">
                  <a:moveTo>
                    <a:pt x="0" y="0"/>
                  </a:moveTo>
                  <a:lnTo>
                    <a:pt x="2334968" y="0"/>
                  </a:lnTo>
                  <a:lnTo>
                    <a:pt x="2334968" y="812800"/>
                  </a:lnTo>
                  <a:lnTo>
                    <a:pt x="0" y="812800"/>
                  </a:lnTo>
                  <a:close/>
                </a:path>
              </a:pathLst>
            </a:custGeom>
            <a:solidFill>
              <a:srgbClr val="FFFFFF"/>
            </a:solidFill>
          </p:spPr>
          <p:txBody>
            <a:bodyPr/>
            <a:lstStyle/>
            <a:p>
              <a:endParaRPr lang="en-US"/>
            </a:p>
          </p:txBody>
        </p:sp>
        <p:sp>
          <p:nvSpPr>
            <p:cNvPr id="7" name="TextBox 7">
              <a:extLst>
                <a:ext uri="{FF2B5EF4-FFF2-40B4-BE49-F238E27FC236}">
                  <a16:creationId xmlns:a16="http://schemas.microsoft.com/office/drawing/2014/main" id="{E3298623-BA96-9A0A-719E-A191B08A600F}"/>
                </a:ext>
              </a:extLst>
            </p:cNvPr>
            <p:cNvSpPr txBox="1"/>
            <p:nvPr/>
          </p:nvSpPr>
          <p:spPr>
            <a:xfrm>
              <a:off x="0" y="-38100"/>
              <a:ext cx="2334968" cy="850900"/>
            </a:xfrm>
            <a:prstGeom prst="rect">
              <a:avLst/>
            </a:prstGeom>
          </p:spPr>
          <p:txBody>
            <a:bodyPr lIns="50800" tIns="50800" rIns="50800" bIns="50800" rtlCol="0" anchor="ctr"/>
            <a:lstStyle/>
            <a:p>
              <a:pPr algn="ctr">
                <a:lnSpc>
                  <a:spcPts val="2659"/>
                </a:lnSpc>
                <a:spcBef>
                  <a:spcPct val="0"/>
                </a:spcBef>
              </a:pPr>
              <a:endParaRPr/>
            </a:p>
          </p:txBody>
        </p:sp>
      </p:grpSp>
      <p:sp>
        <p:nvSpPr>
          <p:cNvPr id="11" name="TextBox 11">
            <a:extLst>
              <a:ext uri="{FF2B5EF4-FFF2-40B4-BE49-F238E27FC236}">
                <a16:creationId xmlns:a16="http://schemas.microsoft.com/office/drawing/2014/main" id="{59CFB605-5584-C77E-A8AA-E234C2B7E119}"/>
              </a:ext>
            </a:extLst>
          </p:cNvPr>
          <p:cNvSpPr txBox="1"/>
          <p:nvPr/>
        </p:nvSpPr>
        <p:spPr>
          <a:xfrm>
            <a:off x="8698446" y="947860"/>
            <a:ext cx="8458200" cy="470642"/>
          </a:xfrm>
          <a:prstGeom prst="rect">
            <a:avLst/>
          </a:prstGeom>
        </p:spPr>
        <p:txBody>
          <a:bodyPr wrap="square" lIns="0" tIns="0" rIns="0" bIns="0" rtlCol="0" anchor="t">
            <a:spAutoFit/>
          </a:bodyPr>
          <a:lstStyle/>
          <a:p>
            <a:pPr algn="l">
              <a:lnSpc>
                <a:spcPts val="3360"/>
              </a:lnSpc>
            </a:pPr>
            <a:r>
              <a:rPr lang="en-US" sz="4000" b="1" dirty="0">
                <a:solidFill>
                  <a:srgbClr val="52C3C7"/>
                </a:solidFill>
                <a:latin typeface="Poppins Bold"/>
                <a:ea typeface="Poppins Bold"/>
                <a:cs typeface="Poppins Bold"/>
                <a:sym typeface="Poppins Bold"/>
              </a:rPr>
              <a:t>Anomaly Detection</a:t>
            </a:r>
          </a:p>
        </p:txBody>
      </p:sp>
      <p:sp>
        <p:nvSpPr>
          <p:cNvPr id="12" name="TextBox 12">
            <a:extLst>
              <a:ext uri="{FF2B5EF4-FFF2-40B4-BE49-F238E27FC236}">
                <a16:creationId xmlns:a16="http://schemas.microsoft.com/office/drawing/2014/main" id="{04EBF884-F23A-37BE-6F75-4A497B07CE2C}"/>
              </a:ext>
            </a:extLst>
          </p:cNvPr>
          <p:cNvSpPr txBox="1"/>
          <p:nvPr/>
        </p:nvSpPr>
        <p:spPr>
          <a:xfrm>
            <a:off x="9144000" y="1727900"/>
            <a:ext cx="7750629" cy="3200876"/>
          </a:xfrm>
          <a:prstGeom prst="rect">
            <a:avLst/>
          </a:prstGeom>
        </p:spPr>
        <p:txBody>
          <a:bodyPr wrap="square" lIns="0" tIns="0" rIns="0" bIns="0" rtlCol="0" anchor="t">
            <a:spAutoFit/>
          </a:bodyPr>
          <a:lstStyle/>
          <a:p>
            <a:r>
              <a:rPr lang="en-US" sz="2600" dirty="0">
                <a:solidFill>
                  <a:schemeClr val="bg1"/>
                </a:solidFill>
                <a:latin typeface="Poppins" panose="00000500000000000000" pitchFamily="2" charset="0"/>
                <a:cs typeface="Poppins" panose="00000500000000000000" pitchFamily="2" charset="0"/>
              </a:rPr>
              <a:t>ACH </a:t>
            </a:r>
            <a:r>
              <a:rPr lang="en-US" sz="2600" dirty="0" err="1">
                <a:solidFill>
                  <a:schemeClr val="bg1"/>
                </a:solidFill>
                <a:latin typeface="Poppins" panose="00000500000000000000" pitchFamily="2" charset="0"/>
                <a:cs typeface="Poppins" panose="00000500000000000000" pitchFamily="2" charset="0"/>
              </a:rPr>
              <a:t>RiskLens</a:t>
            </a:r>
            <a:r>
              <a:rPr lang="en-US" sz="2600" dirty="0">
                <a:solidFill>
                  <a:schemeClr val="bg1"/>
                </a:solidFill>
                <a:latin typeface="Poppins" panose="00000500000000000000" pitchFamily="2" charset="0"/>
                <a:cs typeface="Poppins" panose="00000500000000000000" pitchFamily="2" charset="0"/>
              </a:rPr>
              <a:t> identifies out-of-pattern behavior such as:</a:t>
            </a:r>
          </a:p>
          <a:p>
            <a:pPr marL="457200" indent="-457200">
              <a:buFont typeface="Arial" panose="020B0604020202020204" pitchFamily="34" charset="0"/>
              <a:buChar char="•"/>
            </a:pPr>
            <a:r>
              <a:rPr lang="en-US" sz="2600" dirty="0">
                <a:solidFill>
                  <a:schemeClr val="bg1"/>
                </a:solidFill>
                <a:latin typeface="Poppins" panose="00000500000000000000" pitchFamily="2" charset="0"/>
                <a:ea typeface="Poppins"/>
                <a:cs typeface="Poppins" panose="00000500000000000000" pitchFamily="2" charset="0"/>
                <a:sym typeface="Poppins"/>
              </a:rPr>
              <a:t>Unusual amounts relative to historical norms</a:t>
            </a:r>
          </a:p>
          <a:p>
            <a:pPr marL="457200" indent="-457200">
              <a:buFont typeface="Arial" panose="020B0604020202020204" pitchFamily="34" charset="0"/>
              <a:buChar char="•"/>
            </a:pPr>
            <a:r>
              <a:rPr lang="en-US" sz="2600" dirty="0">
                <a:solidFill>
                  <a:schemeClr val="bg1"/>
                </a:solidFill>
                <a:latin typeface="Poppins" panose="00000500000000000000" pitchFamily="2" charset="0"/>
                <a:ea typeface="Poppins"/>
                <a:cs typeface="Poppins" panose="00000500000000000000" pitchFamily="2" charset="0"/>
                <a:sym typeface="Poppins"/>
              </a:rPr>
              <a:t>Abnormal frequency, velocity, or burst activity</a:t>
            </a:r>
          </a:p>
          <a:p>
            <a:pPr marL="457200" indent="-457200">
              <a:buFont typeface="Arial" panose="020B0604020202020204" pitchFamily="34" charset="0"/>
              <a:buChar char="•"/>
            </a:pPr>
            <a:r>
              <a:rPr lang="en-US" sz="2600" dirty="0">
                <a:solidFill>
                  <a:schemeClr val="bg1"/>
                </a:solidFill>
                <a:latin typeface="Poppins" panose="00000500000000000000" pitchFamily="2" charset="0"/>
                <a:ea typeface="Poppins"/>
                <a:cs typeface="Poppins" panose="00000500000000000000" pitchFamily="2" charset="0"/>
                <a:sym typeface="Poppins"/>
              </a:rPr>
              <a:t>New or infrequent counterparties </a:t>
            </a:r>
          </a:p>
          <a:p>
            <a:pPr marL="457200" indent="-457200">
              <a:buFont typeface="Arial" panose="020B0604020202020204" pitchFamily="34" charset="0"/>
              <a:buChar char="•"/>
            </a:pPr>
            <a:r>
              <a:rPr lang="en-US" sz="2600" dirty="0">
                <a:solidFill>
                  <a:schemeClr val="bg1"/>
                </a:solidFill>
                <a:latin typeface="Poppins" panose="00000500000000000000" pitchFamily="2" charset="0"/>
                <a:ea typeface="Poppins"/>
                <a:cs typeface="Poppins" panose="00000500000000000000" pitchFamily="2" charset="0"/>
                <a:sym typeface="Poppins"/>
              </a:rPr>
              <a:t>Material behavioral shifts over time</a:t>
            </a:r>
          </a:p>
        </p:txBody>
      </p:sp>
      <p:sp>
        <p:nvSpPr>
          <p:cNvPr id="13" name="TextBox 13">
            <a:extLst>
              <a:ext uri="{FF2B5EF4-FFF2-40B4-BE49-F238E27FC236}">
                <a16:creationId xmlns:a16="http://schemas.microsoft.com/office/drawing/2014/main" id="{713FB222-A22A-A51D-EB06-D1F85C3F4773}"/>
              </a:ext>
            </a:extLst>
          </p:cNvPr>
          <p:cNvSpPr txBox="1"/>
          <p:nvPr/>
        </p:nvSpPr>
        <p:spPr>
          <a:xfrm>
            <a:off x="8893905" y="6020452"/>
            <a:ext cx="7090306" cy="470642"/>
          </a:xfrm>
          <a:prstGeom prst="rect">
            <a:avLst/>
          </a:prstGeom>
        </p:spPr>
        <p:txBody>
          <a:bodyPr wrap="square" lIns="0" tIns="0" rIns="0" bIns="0" rtlCol="0" anchor="t">
            <a:spAutoFit/>
          </a:bodyPr>
          <a:lstStyle/>
          <a:p>
            <a:pPr algn="l">
              <a:lnSpc>
                <a:spcPts val="3360"/>
              </a:lnSpc>
            </a:pPr>
            <a:r>
              <a:rPr lang="en-US" sz="4000" b="1" dirty="0">
                <a:solidFill>
                  <a:srgbClr val="52C3C7"/>
                </a:solidFill>
                <a:latin typeface="Poppins Bold"/>
                <a:ea typeface="Poppins Bold"/>
                <a:cs typeface="Poppins Bold"/>
                <a:sym typeface="Poppins Bold"/>
              </a:rPr>
              <a:t>Metadata-Aware Analysis</a:t>
            </a:r>
          </a:p>
        </p:txBody>
      </p:sp>
      <p:sp>
        <p:nvSpPr>
          <p:cNvPr id="14" name="TextBox 14">
            <a:extLst>
              <a:ext uri="{FF2B5EF4-FFF2-40B4-BE49-F238E27FC236}">
                <a16:creationId xmlns:a16="http://schemas.microsoft.com/office/drawing/2014/main" id="{C0D25134-A78F-CF3F-2C36-706B5E9555DF}"/>
              </a:ext>
            </a:extLst>
          </p:cNvPr>
          <p:cNvSpPr txBox="1"/>
          <p:nvPr/>
        </p:nvSpPr>
        <p:spPr>
          <a:xfrm>
            <a:off x="9220200" y="6898325"/>
            <a:ext cx="7674429" cy="2387192"/>
          </a:xfrm>
          <a:prstGeom prst="rect">
            <a:avLst/>
          </a:prstGeom>
        </p:spPr>
        <p:txBody>
          <a:bodyPr wrap="square" lIns="0" tIns="0" rIns="0" bIns="0" rtlCol="0" anchor="t">
            <a:spAutoFit/>
          </a:bodyPr>
          <a:lstStyle/>
          <a:p>
            <a:r>
              <a:rPr lang="en-US" sz="2600" dirty="0">
                <a:latin typeface="Poppins" panose="00000500000000000000" pitchFamily="2" charset="0"/>
                <a:cs typeface="Poppins" panose="00000500000000000000" pitchFamily="2" charset="0"/>
              </a:rPr>
              <a:t>Metadata-Aware </a:t>
            </a:r>
            <a:r>
              <a:rPr lang="en-US" sz="2600" dirty="0" err="1">
                <a:latin typeface="Poppins" panose="00000500000000000000" pitchFamily="2" charset="0"/>
                <a:cs typeface="Poppins" panose="00000500000000000000" pitchFamily="2" charset="0"/>
              </a:rPr>
              <a:t>AnalysisStandardized</a:t>
            </a:r>
            <a:r>
              <a:rPr lang="en-US" sz="2600" dirty="0">
                <a:latin typeface="Poppins" panose="00000500000000000000" pitchFamily="2" charset="0"/>
                <a:cs typeface="Poppins" panose="00000500000000000000" pitchFamily="2" charset="0"/>
              </a:rPr>
              <a:t> ACH descriptors (e.g., PAYROLL, PURCHASE) are incorporated into risk scoring, with reporting on metadata usage and compliance alignment.</a:t>
            </a:r>
          </a:p>
          <a:p>
            <a:pPr>
              <a:lnSpc>
                <a:spcPts val="2880"/>
              </a:lnSpc>
            </a:pPr>
            <a:endParaRPr lang="en-US" sz="3000" dirty="0">
              <a:latin typeface="Poppins"/>
              <a:ea typeface="Poppins"/>
              <a:cs typeface="Poppins"/>
              <a:sym typeface="Poppins"/>
            </a:endParaRPr>
          </a:p>
        </p:txBody>
      </p:sp>
      <p:sp>
        <p:nvSpPr>
          <p:cNvPr id="17" name="TextBox 17">
            <a:extLst>
              <a:ext uri="{FF2B5EF4-FFF2-40B4-BE49-F238E27FC236}">
                <a16:creationId xmlns:a16="http://schemas.microsoft.com/office/drawing/2014/main" id="{6E1AD057-C1ED-748F-5903-21B7785E36B8}"/>
              </a:ext>
            </a:extLst>
          </p:cNvPr>
          <p:cNvSpPr txBox="1"/>
          <p:nvPr/>
        </p:nvSpPr>
        <p:spPr>
          <a:xfrm>
            <a:off x="837499" y="1851740"/>
            <a:ext cx="6169904" cy="888577"/>
          </a:xfrm>
          <a:prstGeom prst="rect">
            <a:avLst/>
          </a:prstGeom>
        </p:spPr>
        <p:txBody>
          <a:bodyPr wrap="square" lIns="0" tIns="0" rIns="0" bIns="0" rtlCol="0" anchor="t">
            <a:spAutoFit/>
          </a:bodyPr>
          <a:lstStyle/>
          <a:p>
            <a:pPr algn="l">
              <a:lnSpc>
                <a:spcPts val="6719"/>
              </a:lnSpc>
            </a:pPr>
            <a:r>
              <a:rPr lang="en-US" sz="6800" b="1" dirty="0">
                <a:solidFill>
                  <a:srgbClr val="1F2151"/>
                </a:solidFill>
                <a:latin typeface="Poppins Bold"/>
                <a:ea typeface="Poppins Bold"/>
                <a:cs typeface="Poppins Bold"/>
                <a:sym typeface="Poppins Bold"/>
              </a:rPr>
              <a:t>Key Features</a:t>
            </a:r>
          </a:p>
        </p:txBody>
      </p:sp>
      <p:sp>
        <p:nvSpPr>
          <p:cNvPr id="19" name="Freeform 19">
            <a:extLst>
              <a:ext uri="{FF2B5EF4-FFF2-40B4-BE49-F238E27FC236}">
                <a16:creationId xmlns:a16="http://schemas.microsoft.com/office/drawing/2014/main" id="{B14FAACD-B490-45B4-8EB4-E83080BB6C8A}"/>
              </a:ext>
            </a:extLst>
          </p:cNvPr>
          <p:cNvSpPr/>
          <p:nvPr/>
        </p:nvSpPr>
        <p:spPr>
          <a:xfrm flipH="1">
            <a:off x="-2590800" y="7546683"/>
            <a:ext cx="5604867" cy="3282304"/>
          </a:xfrm>
          <a:custGeom>
            <a:avLst/>
            <a:gdLst/>
            <a:ahLst/>
            <a:cxnLst/>
            <a:rect l="l" t="t" r="r" b="b"/>
            <a:pathLst>
              <a:path w="8166327" h="6636996">
                <a:moveTo>
                  <a:pt x="8166327" y="0"/>
                </a:moveTo>
                <a:lnTo>
                  <a:pt x="0" y="0"/>
                </a:lnTo>
                <a:lnTo>
                  <a:pt x="0" y="6636996"/>
                </a:lnTo>
                <a:lnTo>
                  <a:pt x="8166327" y="6636996"/>
                </a:lnTo>
                <a:lnTo>
                  <a:pt x="8166327"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pic>
        <p:nvPicPr>
          <p:cNvPr id="2050" name="Picture 2" descr="Key features flat concept vector icon Key features flat concept vector icon. Select option idea cartoon color illustrations set. Add to favorite. Create bookmark. Manage settings. Safe authorization, login. Isolated graphic design element key ach features stock illustrations">
            <a:extLst>
              <a:ext uri="{FF2B5EF4-FFF2-40B4-BE49-F238E27FC236}">
                <a16:creationId xmlns:a16="http://schemas.microsoft.com/office/drawing/2014/main" id="{A4B7EBA7-B043-E85A-DEE7-BDA8C54BE9D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6878" y="2917413"/>
            <a:ext cx="5829300" cy="5829300"/>
          </a:xfrm>
          <a:prstGeom prst="rect">
            <a:avLst/>
          </a:prstGeom>
          <a:noFill/>
          <a:effectLst>
            <a:softEdge rad="3048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28020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52C3C7"/>
        </a:solidFill>
        <a:effectLst/>
      </p:bgPr>
    </p:bg>
    <p:spTree>
      <p:nvGrpSpPr>
        <p:cNvPr id="1" name=""/>
        <p:cNvGrpSpPr/>
        <p:nvPr/>
      </p:nvGrpSpPr>
      <p:grpSpPr>
        <a:xfrm>
          <a:off x="0" y="0"/>
          <a:ext cx="0" cy="0"/>
          <a:chOff x="0" y="0"/>
          <a:chExt cx="0" cy="0"/>
        </a:xfrm>
      </p:grpSpPr>
      <p:grpSp>
        <p:nvGrpSpPr>
          <p:cNvPr id="2" name="Group 2"/>
          <p:cNvGrpSpPr/>
          <p:nvPr/>
        </p:nvGrpSpPr>
        <p:grpSpPr>
          <a:xfrm>
            <a:off x="0" y="0"/>
            <a:ext cx="18288000" cy="4544475"/>
            <a:chOff x="0" y="0"/>
            <a:chExt cx="4816593" cy="1196899"/>
          </a:xfrm>
        </p:grpSpPr>
        <p:sp>
          <p:nvSpPr>
            <p:cNvPr id="3" name="Freeform 3"/>
            <p:cNvSpPr/>
            <p:nvPr/>
          </p:nvSpPr>
          <p:spPr>
            <a:xfrm>
              <a:off x="0" y="0"/>
              <a:ext cx="4816592" cy="1196899"/>
            </a:xfrm>
            <a:custGeom>
              <a:avLst/>
              <a:gdLst/>
              <a:ahLst/>
              <a:cxnLst/>
              <a:rect l="l" t="t" r="r" b="b"/>
              <a:pathLst>
                <a:path w="4816592" h="1196899">
                  <a:moveTo>
                    <a:pt x="0" y="0"/>
                  </a:moveTo>
                  <a:lnTo>
                    <a:pt x="4816592" y="0"/>
                  </a:lnTo>
                  <a:lnTo>
                    <a:pt x="4816592" y="1196899"/>
                  </a:lnTo>
                  <a:lnTo>
                    <a:pt x="0" y="1196899"/>
                  </a:lnTo>
                  <a:close/>
                </a:path>
              </a:pathLst>
            </a:custGeom>
            <a:solidFill>
              <a:srgbClr val="1F2151"/>
            </a:solidFill>
          </p:spPr>
          <p:txBody>
            <a:bodyPr/>
            <a:lstStyle/>
            <a:p>
              <a:endParaRPr lang="en-US"/>
            </a:p>
          </p:txBody>
        </p:sp>
        <p:sp>
          <p:nvSpPr>
            <p:cNvPr id="4" name="TextBox 4"/>
            <p:cNvSpPr txBox="1"/>
            <p:nvPr/>
          </p:nvSpPr>
          <p:spPr>
            <a:xfrm>
              <a:off x="0" y="-38100"/>
              <a:ext cx="4816593" cy="1234999"/>
            </a:xfrm>
            <a:prstGeom prst="rect">
              <a:avLst/>
            </a:prstGeom>
          </p:spPr>
          <p:txBody>
            <a:bodyPr lIns="50800" tIns="50800" rIns="50800" bIns="50800" rtlCol="0" anchor="ctr"/>
            <a:lstStyle/>
            <a:p>
              <a:pPr algn="ctr">
                <a:lnSpc>
                  <a:spcPts val="2659"/>
                </a:lnSpc>
                <a:spcBef>
                  <a:spcPct val="0"/>
                </a:spcBef>
              </a:pPr>
              <a:endParaRPr/>
            </a:p>
          </p:txBody>
        </p:sp>
      </p:grpSp>
      <p:sp>
        <p:nvSpPr>
          <p:cNvPr id="5" name="TextBox 5"/>
          <p:cNvSpPr txBox="1"/>
          <p:nvPr/>
        </p:nvSpPr>
        <p:spPr>
          <a:xfrm>
            <a:off x="1544727" y="5657290"/>
            <a:ext cx="6651996" cy="449097"/>
          </a:xfrm>
          <a:prstGeom prst="rect">
            <a:avLst/>
          </a:prstGeom>
        </p:spPr>
        <p:txBody>
          <a:bodyPr lIns="0" tIns="0" rIns="0" bIns="0" rtlCol="0" anchor="t">
            <a:spAutoFit/>
          </a:bodyPr>
          <a:lstStyle/>
          <a:p>
            <a:pPr algn="l">
              <a:lnSpc>
                <a:spcPts val="3360"/>
              </a:lnSpc>
            </a:pPr>
            <a:r>
              <a:rPr lang="en-US" sz="3400" b="1" dirty="0">
                <a:solidFill>
                  <a:srgbClr val="070B3A"/>
                </a:solidFill>
                <a:latin typeface="Poppins"/>
                <a:ea typeface="Poppins"/>
                <a:cs typeface="Poppins"/>
                <a:sym typeface="Poppins"/>
              </a:rPr>
              <a:t>Rule Overview</a:t>
            </a:r>
          </a:p>
        </p:txBody>
      </p:sp>
      <p:sp>
        <p:nvSpPr>
          <p:cNvPr id="6" name="TextBox 6"/>
          <p:cNvSpPr txBox="1"/>
          <p:nvPr/>
        </p:nvSpPr>
        <p:spPr>
          <a:xfrm>
            <a:off x="2590800" y="6368415"/>
            <a:ext cx="11887200" cy="2703176"/>
          </a:xfrm>
          <a:prstGeom prst="rect">
            <a:avLst/>
          </a:prstGeom>
        </p:spPr>
        <p:txBody>
          <a:bodyPr wrap="square" lIns="0" tIns="0" rIns="0" bIns="0" rtlCol="0" anchor="t">
            <a:spAutoFit/>
          </a:bodyPr>
          <a:lstStyle/>
          <a:p>
            <a:pPr>
              <a:lnSpc>
                <a:spcPct val="150000"/>
              </a:lnSpc>
            </a:pPr>
            <a:r>
              <a:rPr lang="en-US" sz="3000" dirty="0"/>
              <a:t>In 2026, Nacha is enforcing new </a:t>
            </a:r>
            <a:r>
              <a:rPr lang="en-US" sz="3000" b="1" dirty="0"/>
              <a:t>fraud monitoring requirements</a:t>
            </a:r>
            <a:r>
              <a:rPr lang="en-US" sz="3000" dirty="0"/>
              <a:t> designed to strengthen detection and prevention of ACH fraud — particularly fraud involving </a:t>
            </a:r>
            <a:r>
              <a:rPr lang="en-US" sz="3000" b="1" dirty="0"/>
              <a:t>unauthorized transactions</a:t>
            </a:r>
            <a:r>
              <a:rPr lang="en-US" sz="3000" dirty="0"/>
              <a:t> and those authorized under </a:t>
            </a:r>
            <a:r>
              <a:rPr lang="en-US" sz="3000" b="1" dirty="0"/>
              <a:t>“false pretenses”.</a:t>
            </a:r>
            <a:endParaRPr lang="en-US" sz="3000" dirty="0">
              <a:solidFill>
                <a:srgbClr val="1F2151"/>
              </a:solidFill>
              <a:latin typeface="Poppins"/>
              <a:ea typeface="Poppins"/>
              <a:cs typeface="Poppins"/>
              <a:sym typeface="Poppins"/>
            </a:endParaRPr>
          </a:p>
        </p:txBody>
      </p:sp>
      <p:grpSp>
        <p:nvGrpSpPr>
          <p:cNvPr id="8" name="Group 8"/>
          <p:cNvGrpSpPr/>
          <p:nvPr/>
        </p:nvGrpSpPr>
        <p:grpSpPr>
          <a:xfrm>
            <a:off x="0" y="4255742"/>
            <a:ext cx="6212838" cy="288733"/>
            <a:chOff x="0" y="0"/>
            <a:chExt cx="1636303" cy="76045"/>
          </a:xfrm>
        </p:grpSpPr>
        <p:sp>
          <p:nvSpPr>
            <p:cNvPr id="9" name="Freeform 9"/>
            <p:cNvSpPr/>
            <p:nvPr/>
          </p:nvSpPr>
          <p:spPr>
            <a:xfrm>
              <a:off x="0" y="0"/>
              <a:ext cx="1636303" cy="76045"/>
            </a:xfrm>
            <a:custGeom>
              <a:avLst/>
              <a:gdLst/>
              <a:ahLst/>
              <a:cxnLst/>
              <a:rect l="l" t="t" r="r" b="b"/>
              <a:pathLst>
                <a:path w="1636303" h="76045">
                  <a:moveTo>
                    <a:pt x="0" y="0"/>
                  </a:moveTo>
                  <a:lnTo>
                    <a:pt x="1636303" y="0"/>
                  </a:lnTo>
                  <a:lnTo>
                    <a:pt x="1636303" y="76045"/>
                  </a:lnTo>
                  <a:lnTo>
                    <a:pt x="0" y="76045"/>
                  </a:lnTo>
                  <a:close/>
                </a:path>
              </a:pathLst>
            </a:custGeom>
            <a:solidFill>
              <a:srgbClr val="FFFFFF"/>
            </a:solidFill>
          </p:spPr>
          <p:txBody>
            <a:bodyPr/>
            <a:lstStyle/>
            <a:p>
              <a:endParaRPr lang="en-US"/>
            </a:p>
          </p:txBody>
        </p:sp>
        <p:sp>
          <p:nvSpPr>
            <p:cNvPr id="10" name="TextBox 10"/>
            <p:cNvSpPr txBox="1"/>
            <p:nvPr/>
          </p:nvSpPr>
          <p:spPr>
            <a:xfrm>
              <a:off x="0" y="-38100"/>
              <a:ext cx="1636303" cy="114145"/>
            </a:xfrm>
            <a:prstGeom prst="rect">
              <a:avLst/>
            </a:prstGeom>
          </p:spPr>
          <p:txBody>
            <a:bodyPr lIns="50800" tIns="50800" rIns="50800" bIns="50800" rtlCol="0" anchor="ctr"/>
            <a:lstStyle/>
            <a:p>
              <a:pPr algn="ctr">
                <a:lnSpc>
                  <a:spcPts val="2659"/>
                </a:lnSpc>
                <a:spcBef>
                  <a:spcPct val="0"/>
                </a:spcBef>
              </a:pPr>
              <a:endParaRPr/>
            </a:p>
          </p:txBody>
        </p:sp>
      </p:grpSp>
      <p:sp>
        <p:nvSpPr>
          <p:cNvPr id="12" name="AutoShape 12"/>
          <p:cNvSpPr/>
          <p:nvPr/>
        </p:nvSpPr>
        <p:spPr>
          <a:xfrm>
            <a:off x="1028700" y="601417"/>
            <a:ext cx="16230600" cy="0"/>
          </a:xfrm>
          <a:prstGeom prst="line">
            <a:avLst/>
          </a:prstGeom>
          <a:ln w="19050" cap="flat">
            <a:solidFill>
              <a:srgbClr val="00A6DA"/>
            </a:solidFill>
            <a:prstDash val="solid"/>
            <a:headEnd type="none" w="sm" len="sm"/>
            <a:tailEnd type="none" w="sm" len="sm"/>
          </a:ln>
        </p:spPr>
        <p:txBody>
          <a:bodyPr/>
          <a:lstStyle/>
          <a:p>
            <a:endParaRPr lang="en-US"/>
          </a:p>
        </p:txBody>
      </p:sp>
      <p:sp>
        <p:nvSpPr>
          <p:cNvPr id="13" name="Freeform 13"/>
          <p:cNvSpPr/>
          <p:nvPr/>
        </p:nvSpPr>
        <p:spPr>
          <a:xfrm>
            <a:off x="16517304" y="8644755"/>
            <a:ext cx="1483993" cy="1642245"/>
          </a:xfrm>
          <a:custGeom>
            <a:avLst/>
            <a:gdLst/>
            <a:ahLst/>
            <a:cxnLst/>
            <a:rect l="l" t="t" r="r" b="b"/>
            <a:pathLst>
              <a:path w="1483993" h="1642245">
                <a:moveTo>
                  <a:pt x="0" y="0"/>
                </a:moveTo>
                <a:lnTo>
                  <a:pt x="1483992" y="0"/>
                </a:lnTo>
                <a:lnTo>
                  <a:pt x="1483992" y="1642245"/>
                </a:lnTo>
                <a:lnTo>
                  <a:pt x="0" y="1642245"/>
                </a:lnTo>
                <a:lnTo>
                  <a:pt x="0" y="0"/>
                </a:lnTo>
                <a:close/>
              </a:path>
            </a:pathLst>
          </a:custGeom>
          <a:blipFill>
            <a:blip r:embed="rId2"/>
            <a:stretch>
              <a:fillRect/>
            </a:stretch>
          </a:blipFill>
        </p:spPr>
        <p:txBody>
          <a:bodyPr/>
          <a:lstStyle/>
          <a:p>
            <a:endParaRPr lang="en-US"/>
          </a:p>
        </p:txBody>
      </p:sp>
      <p:sp>
        <p:nvSpPr>
          <p:cNvPr id="14" name="Freeform 14"/>
          <p:cNvSpPr/>
          <p:nvPr/>
        </p:nvSpPr>
        <p:spPr>
          <a:xfrm>
            <a:off x="-725701" y="0"/>
            <a:ext cx="3508802" cy="4114800"/>
          </a:xfrm>
          <a:custGeom>
            <a:avLst/>
            <a:gdLst/>
            <a:ahLst/>
            <a:cxnLst/>
            <a:rect l="l" t="t" r="r" b="b"/>
            <a:pathLst>
              <a:path w="3508802" h="4114800">
                <a:moveTo>
                  <a:pt x="0" y="0"/>
                </a:moveTo>
                <a:lnTo>
                  <a:pt x="3508802" y="0"/>
                </a:lnTo>
                <a:lnTo>
                  <a:pt x="3508802"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5" name="TextBox 15"/>
          <p:cNvSpPr txBox="1"/>
          <p:nvPr/>
        </p:nvSpPr>
        <p:spPr>
          <a:xfrm>
            <a:off x="3616882" y="1747469"/>
            <a:ext cx="8651318" cy="859210"/>
          </a:xfrm>
          <a:prstGeom prst="rect">
            <a:avLst/>
          </a:prstGeom>
        </p:spPr>
        <p:txBody>
          <a:bodyPr wrap="square" lIns="0" tIns="0" rIns="0" bIns="0" rtlCol="0" anchor="t">
            <a:spAutoFit/>
          </a:bodyPr>
          <a:lstStyle/>
          <a:p>
            <a:pPr algn="l">
              <a:lnSpc>
                <a:spcPts val="6719"/>
              </a:lnSpc>
            </a:pPr>
            <a:r>
              <a:rPr lang="en-US" sz="5599" b="1" dirty="0">
                <a:solidFill>
                  <a:srgbClr val="FFFFFF"/>
                </a:solidFill>
                <a:latin typeface="Poppins Bold"/>
                <a:ea typeface="Poppins Bold"/>
                <a:cs typeface="Poppins Bold"/>
                <a:sym typeface="Poppins Bold"/>
              </a:rPr>
              <a:t>ACH 2026 Rules</a:t>
            </a:r>
          </a:p>
        </p:txBody>
      </p:sp>
      <p:sp>
        <p:nvSpPr>
          <p:cNvPr id="16" name="Freeform 16"/>
          <p:cNvSpPr/>
          <p:nvPr/>
        </p:nvSpPr>
        <p:spPr>
          <a:xfrm>
            <a:off x="6091271" y="12614718"/>
            <a:ext cx="3508802" cy="4114800"/>
          </a:xfrm>
          <a:custGeom>
            <a:avLst/>
            <a:gdLst/>
            <a:ahLst/>
            <a:cxnLst/>
            <a:rect l="l" t="t" r="r" b="b"/>
            <a:pathLst>
              <a:path w="3508802" h="4114800">
                <a:moveTo>
                  <a:pt x="0" y="0"/>
                </a:moveTo>
                <a:lnTo>
                  <a:pt x="3508802" y="0"/>
                </a:lnTo>
                <a:lnTo>
                  <a:pt x="3508802"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pic>
        <p:nvPicPr>
          <p:cNvPr id="17" name="Picture 16">
            <a:extLst>
              <a:ext uri="{FF2B5EF4-FFF2-40B4-BE49-F238E27FC236}">
                <a16:creationId xmlns:a16="http://schemas.microsoft.com/office/drawing/2014/main" id="{8B953F86-AD3C-2E49-6BEF-0AECD3A413C6}"/>
              </a:ext>
            </a:extLst>
          </p:cNvPr>
          <p:cNvPicPr>
            <a:picLocks noChangeAspect="1"/>
          </p:cNvPicPr>
          <p:nvPr/>
        </p:nvPicPr>
        <p:blipFill>
          <a:blip r:embed="rId5"/>
          <a:stretch>
            <a:fillRect/>
          </a:stretch>
        </p:blipFill>
        <p:spPr>
          <a:xfrm>
            <a:off x="11450782" y="2547276"/>
            <a:ext cx="5829300" cy="314325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5DA643-9DA3-A30C-55BA-9985572439DB}"/>
              </a:ext>
            </a:extLst>
          </p:cNvPr>
          <p:cNvSpPr txBox="1">
            <a:spLocks/>
          </p:cNvSpPr>
          <p:nvPr/>
        </p:nvSpPr>
        <p:spPr>
          <a:xfrm>
            <a:off x="0" y="2978242"/>
            <a:ext cx="17626787" cy="2165258"/>
          </a:xfrm>
          <a:prstGeom prst="rect">
            <a:avLst/>
          </a:prstGeom>
        </p:spPr>
        <p:txBody>
          <a:bodyPr/>
          <a:ls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algn="ctr"/>
            <a:r>
              <a:rPr lang="en-US" sz="7200" dirty="0">
                <a:solidFill>
                  <a:srgbClr val="00B0F0"/>
                </a:solidFill>
                <a:latin typeface="Arial" panose="020B0604020202020204" pitchFamily="34" charset="0"/>
                <a:cs typeface="Arial" panose="020B0604020202020204" pitchFamily="34" charset="0"/>
              </a:rPr>
              <a:t>It’s Time To Get Prepared…</a:t>
            </a:r>
          </a:p>
          <a:p>
            <a:pPr algn="ctr"/>
            <a:r>
              <a:rPr lang="en-US" sz="7200" dirty="0">
                <a:solidFill>
                  <a:srgbClr val="00B0F0"/>
                </a:solidFill>
                <a:latin typeface="Arial" panose="020B0604020202020204" pitchFamily="34" charset="0"/>
                <a:cs typeface="Arial" panose="020B0604020202020204" pitchFamily="34" charset="0"/>
              </a:rPr>
              <a:t>Don’t Wait</a:t>
            </a:r>
          </a:p>
        </p:txBody>
      </p:sp>
      <p:pic>
        <p:nvPicPr>
          <p:cNvPr id="3" name="Picture 2">
            <a:extLst>
              <a:ext uri="{FF2B5EF4-FFF2-40B4-BE49-F238E27FC236}">
                <a16:creationId xmlns:a16="http://schemas.microsoft.com/office/drawing/2014/main" id="{1F8CD8E2-BA99-EE29-CD96-92CD448EAB83}"/>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327392" y="9601201"/>
            <a:ext cx="1368780" cy="324551"/>
          </a:xfrm>
          <a:prstGeom prst="rect">
            <a:avLst/>
          </a:prstGeom>
        </p:spPr>
      </p:pic>
    </p:spTree>
    <p:extLst>
      <p:ext uri="{BB962C8B-B14F-4D97-AF65-F5344CB8AC3E}">
        <p14:creationId xmlns:p14="http://schemas.microsoft.com/office/powerpoint/2010/main" val="31798936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52C3C7"/>
        </a:solidFill>
        <a:effectLst/>
      </p:bgPr>
    </p:bg>
    <p:spTree>
      <p:nvGrpSpPr>
        <p:cNvPr id="1" name=""/>
        <p:cNvGrpSpPr/>
        <p:nvPr/>
      </p:nvGrpSpPr>
      <p:grpSpPr>
        <a:xfrm>
          <a:off x="0" y="0"/>
          <a:ext cx="0" cy="0"/>
          <a:chOff x="0" y="0"/>
          <a:chExt cx="0" cy="0"/>
        </a:xfrm>
      </p:grpSpPr>
      <p:sp>
        <p:nvSpPr>
          <p:cNvPr id="2" name="AutoShape 2"/>
          <p:cNvSpPr/>
          <p:nvPr/>
        </p:nvSpPr>
        <p:spPr>
          <a:xfrm>
            <a:off x="1028700" y="601417"/>
            <a:ext cx="16230600" cy="0"/>
          </a:xfrm>
          <a:prstGeom prst="line">
            <a:avLst/>
          </a:prstGeom>
          <a:ln w="19050" cap="flat">
            <a:solidFill>
              <a:srgbClr val="FFFFFF"/>
            </a:solidFill>
            <a:prstDash val="solid"/>
            <a:headEnd type="none" w="sm" len="sm"/>
            <a:tailEnd type="none" w="sm" len="sm"/>
          </a:ln>
        </p:spPr>
        <p:txBody>
          <a:bodyPr/>
          <a:lstStyle/>
          <a:p>
            <a:endParaRPr lang="en-US"/>
          </a:p>
        </p:txBody>
      </p:sp>
      <p:sp>
        <p:nvSpPr>
          <p:cNvPr id="3" name="Freeform 3"/>
          <p:cNvSpPr/>
          <p:nvPr/>
        </p:nvSpPr>
        <p:spPr>
          <a:xfrm flipH="1">
            <a:off x="-1295707" y="-330699"/>
            <a:ext cx="9143383" cy="7431077"/>
          </a:xfrm>
          <a:custGeom>
            <a:avLst/>
            <a:gdLst/>
            <a:ahLst/>
            <a:cxnLst/>
            <a:rect l="l" t="t" r="r" b="b"/>
            <a:pathLst>
              <a:path w="9143383" h="7431077">
                <a:moveTo>
                  <a:pt x="9143383" y="0"/>
                </a:moveTo>
                <a:lnTo>
                  <a:pt x="0" y="0"/>
                </a:lnTo>
                <a:lnTo>
                  <a:pt x="0" y="7431077"/>
                </a:lnTo>
                <a:lnTo>
                  <a:pt x="9143383" y="7431077"/>
                </a:lnTo>
                <a:lnTo>
                  <a:pt x="9143383"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4" name="Group 4"/>
          <p:cNvGrpSpPr/>
          <p:nvPr/>
        </p:nvGrpSpPr>
        <p:grpSpPr>
          <a:xfrm>
            <a:off x="8981917" y="9998267"/>
            <a:ext cx="9995383" cy="288733"/>
            <a:chOff x="0" y="0"/>
            <a:chExt cx="2632529" cy="76045"/>
          </a:xfrm>
        </p:grpSpPr>
        <p:sp>
          <p:nvSpPr>
            <p:cNvPr id="5" name="Freeform 5"/>
            <p:cNvSpPr/>
            <p:nvPr/>
          </p:nvSpPr>
          <p:spPr>
            <a:xfrm>
              <a:off x="0" y="0"/>
              <a:ext cx="2632529" cy="76045"/>
            </a:xfrm>
            <a:custGeom>
              <a:avLst/>
              <a:gdLst/>
              <a:ahLst/>
              <a:cxnLst/>
              <a:rect l="l" t="t" r="r" b="b"/>
              <a:pathLst>
                <a:path w="2632529" h="76045">
                  <a:moveTo>
                    <a:pt x="0" y="0"/>
                  </a:moveTo>
                  <a:lnTo>
                    <a:pt x="2632529" y="0"/>
                  </a:lnTo>
                  <a:lnTo>
                    <a:pt x="2632529" y="76045"/>
                  </a:lnTo>
                  <a:lnTo>
                    <a:pt x="0" y="76045"/>
                  </a:lnTo>
                  <a:close/>
                </a:path>
              </a:pathLst>
            </a:custGeom>
            <a:solidFill>
              <a:srgbClr val="070B3A"/>
            </a:solidFill>
          </p:spPr>
          <p:txBody>
            <a:bodyPr/>
            <a:lstStyle/>
            <a:p>
              <a:endParaRPr lang="en-US"/>
            </a:p>
          </p:txBody>
        </p:sp>
        <p:sp>
          <p:nvSpPr>
            <p:cNvPr id="6" name="TextBox 6"/>
            <p:cNvSpPr txBox="1"/>
            <p:nvPr/>
          </p:nvSpPr>
          <p:spPr>
            <a:xfrm>
              <a:off x="0" y="-38100"/>
              <a:ext cx="2632529" cy="114145"/>
            </a:xfrm>
            <a:prstGeom prst="rect">
              <a:avLst/>
            </a:prstGeom>
          </p:spPr>
          <p:txBody>
            <a:bodyPr lIns="50800" tIns="50800" rIns="50800" bIns="50800" rtlCol="0" anchor="ctr"/>
            <a:lstStyle/>
            <a:p>
              <a:pPr algn="ctr">
                <a:lnSpc>
                  <a:spcPts val="2659"/>
                </a:lnSpc>
                <a:spcBef>
                  <a:spcPct val="0"/>
                </a:spcBef>
              </a:pPr>
              <a:endParaRPr/>
            </a:p>
          </p:txBody>
        </p:sp>
      </p:grpSp>
      <p:sp>
        <p:nvSpPr>
          <p:cNvPr id="7" name="Freeform 7"/>
          <p:cNvSpPr/>
          <p:nvPr/>
        </p:nvSpPr>
        <p:spPr>
          <a:xfrm>
            <a:off x="245087" y="0"/>
            <a:ext cx="9461979" cy="10471003"/>
          </a:xfrm>
          <a:custGeom>
            <a:avLst/>
            <a:gdLst/>
            <a:ahLst/>
            <a:cxnLst/>
            <a:rect l="l" t="t" r="r" b="b"/>
            <a:pathLst>
              <a:path w="9461979" h="10471003">
                <a:moveTo>
                  <a:pt x="0" y="0"/>
                </a:moveTo>
                <a:lnTo>
                  <a:pt x="9461979" y="0"/>
                </a:lnTo>
                <a:lnTo>
                  <a:pt x="9461979" y="10471003"/>
                </a:lnTo>
                <a:lnTo>
                  <a:pt x="0" y="10471003"/>
                </a:lnTo>
                <a:lnTo>
                  <a:pt x="0" y="0"/>
                </a:lnTo>
                <a:close/>
              </a:path>
            </a:pathLst>
          </a:custGeom>
          <a:blipFill>
            <a:blip r:embed="rId4"/>
            <a:stretch>
              <a:fillRect/>
            </a:stretch>
          </a:blipFill>
        </p:spPr>
        <p:txBody>
          <a:bodyPr/>
          <a:lstStyle/>
          <a:p>
            <a:endParaRPr lang="en-US"/>
          </a:p>
        </p:txBody>
      </p:sp>
      <p:sp>
        <p:nvSpPr>
          <p:cNvPr id="8" name="TextBox 8"/>
          <p:cNvSpPr txBox="1"/>
          <p:nvPr/>
        </p:nvSpPr>
        <p:spPr>
          <a:xfrm>
            <a:off x="10210800" y="3771900"/>
            <a:ext cx="6229456" cy="2028953"/>
          </a:xfrm>
          <a:prstGeom prst="rect">
            <a:avLst/>
          </a:prstGeom>
        </p:spPr>
        <p:txBody>
          <a:bodyPr wrap="square" lIns="0" tIns="0" rIns="0" bIns="0" rtlCol="0" anchor="t">
            <a:spAutoFit/>
          </a:bodyPr>
          <a:lstStyle/>
          <a:p>
            <a:pPr marL="0" lvl="0" indent="0" algn="l">
              <a:spcBef>
                <a:spcPct val="0"/>
              </a:spcBef>
            </a:pPr>
            <a:r>
              <a:rPr lang="en-US" sz="5000" spc="230" dirty="0">
                <a:solidFill>
                  <a:srgbClr val="1F2151"/>
                </a:solidFill>
                <a:latin typeface="Poppins" panose="00000500000000000000" pitchFamily="2" charset="0"/>
                <a:ea typeface="Poppins Bold"/>
                <a:cs typeface="Poppins" panose="00000500000000000000" pitchFamily="2" charset="0"/>
                <a:sym typeface="Poppins Bold"/>
              </a:rPr>
              <a:t>Starr Largin</a:t>
            </a:r>
          </a:p>
          <a:p>
            <a:pPr marL="0" lvl="0" indent="0" algn="l">
              <a:spcBef>
                <a:spcPct val="0"/>
              </a:spcBef>
            </a:pPr>
            <a:r>
              <a:rPr lang="en-US" sz="3000" spc="230" dirty="0">
                <a:solidFill>
                  <a:srgbClr val="1F2151"/>
                </a:solidFill>
                <a:latin typeface="Poppins" panose="00000500000000000000" pitchFamily="2" charset="0"/>
                <a:ea typeface="Poppins Bold"/>
                <a:cs typeface="Poppins" panose="00000500000000000000" pitchFamily="2" charset="0"/>
                <a:sym typeface="Poppins Bold"/>
                <a:hlinkClick r:id="rId5"/>
              </a:rPr>
              <a:t>slargin@finovifi.com</a:t>
            </a:r>
            <a:endParaRPr lang="en-US" sz="3000" spc="230" dirty="0">
              <a:solidFill>
                <a:srgbClr val="1F2151"/>
              </a:solidFill>
              <a:latin typeface="Poppins" panose="00000500000000000000" pitchFamily="2" charset="0"/>
              <a:ea typeface="Poppins Bold"/>
              <a:cs typeface="Poppins" panose="00000500000000000000" pitchFamily="2" charset="0"/>
              <a:sym typeface="Poppins Bold"/>
            </a:endParaRPr>
          </a:p>
          <a:p>
            <a:pPr marL="0" lvl="0" indent="0" algn="l">
              <a:spcBef>
                <a:spcPct val="0"/>
              </a:spcBef>
            </a:pPr>
            <a:r>
              <a:rPr lang="en-US" sz="3000" spc="230" dirty="0">
                <a:solidFill>
                  <a:srgbClr val="1F2151"/>
                </a:solidFill>
                <a:latin typeface="Poppins" panose="00000500000000000000" pitchFamily="2" charset="0"/>
                <a:ea typeface="Poppins Bold"/>
                <a:cs typeface="Poppins" panose="00000500000000000000" pitchFamily="2" charset="0"/>
                <a:sym typeface="Poppins Bold"/>
              </a:rPr>
              <a:t>(205) 541-2127</a:t>
            </a:r>
          </a:p>
          <a:p>
            <a:pPr marL="0" lvl="0" indent="0" algn="l">
              <a:lnSpc>
                <a:spcPts val="2639"/>
              </a:lnSpc>
              <a:spcBef>
                <a:spcPct val="0"/>
              </a:spcBef>
            </a:pPr>
            <a:endParaRPr lang="en-US" sz="2399" b="1" spc="230" dirty="0">
              <a:solidFill>
                <a:srgbClr val="1F2151"/>
              </a:solidFill>
              <a:latin typeface="Poppins Bold"/>
              <a:ea typeface="Poppins Bold"/>
              <a:cs typeface="Poppins Bold"/>
              <a:sym typeface="Poppins Bold"/>
            </a:endParaRPr>
          </a:p>
        </p:txBody>
      </p:sp>
      <p:sp>
        <p:nvSpPr>
          <p:cNvPr id="14" name="TextBox 14"/>
          <p:cNvSpPr txBox="1"/>
          <p:nvPr/>
        </p:nvSpPr>
        <p:spPr>
          <a:xfrm>
            <a:off x="10001144" y="1794384"/>
            <a:ext cx="4668112" cy="904875"/>
          </a:xfrm>
          <a:prstGeom prst="rect">
            <a:avLst/>
          </a:prstGeom>
        </p:spPr>
        <p:txBody>
          <a:bodyPr lIns="0" tIns="0" rIns="0" bIns="0" rtlCol="0" anchor="t">
            <a:spAutoFit/>
          </a:bodyPr>
          <a:lstStyle/>
          <a:p>
            <a:pPr algn="l">
              <a:lnSpc>
                <a:spcPts val="6719"/>
              </a:lnSpc>
            </a:pPr>
            <a:r>
              <a:rPr lang="en-US" sz="5599" b="1" dirty="0">
                <a:solidFill>
                  <a:srgbClr val="1F2151"/>
                </a:solidFill>
                <a:latin typeface="Poppins Bold"/>
                <a:ea typeface="Poppins Bold"/>
                <a:cs typeface="Poppins Bold"/>
                <a:sym typeface="Poppins Bold"/>
              </a:rPr>
              <a:t>Contact Us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1F2151"/>
        </a:solidFill>
        <a:effectLst/>
      </p:bgPr>
    </p:bg>
    <p:spTree>
      <p:nvGrpSpPr>
        <p:cNvPr id="1" name=""/>
        <p:cNvGrpSpPr/>
        <p:nvPr/>
      </p:nvGrpSpPr>
      <p:grpSpPr>
        <a:xfrm>
          <a:off x="0" y="0"/>
          <a:ext cx="0" cy="0"/>
          <a:chOff x="0" y="0"/>
          <a:chExt cx="0" cy="0"/>
        </a:xfrm>
      </p:grpSpPr>
      <p:grpSp>
        <p:nvGrpSpPr>
          <p:cNvPr id="2" name="Group 2"/>
          <p:cNvGrpSpPr/>
          <p:nvPr/>
        </p:nvGrpSpPr>
        <p:grpSpPr>
          <a:xfrm>
            <a:off x="10134600" y="1333500"/>
            <a:ext cx="6819900" cy="8229600"/>
            <a:chOff x="0" y="0"/>
            <a:chExt cx="2168357" cy="1950720"/>
          </a:xfrm>
        </p:grpSpPr>
        <p:sp>
          <p:nvSpPr>
            <p:cNvPr id="3" name="Freeform 3"/>
            <p:cNvSpPr/>
            <p:nvPr/>
          </p:nvSpPr>
          <p:spPr>
            <a:xfrm>
              <a:off x="0" y="0"/>
              <a:ext cx="2168357" cy="1950720"/>
            </a:xfrm>
            <a:custGeom>
              <a:avLst/>
              <a:gdLst/>
              <a:ahLst/>
              <a:cxnLst/>
              <a:rect l="l" t="t" r="r" b="b"/>
              <a:pathLst>
                <a:path w="2168357" h="1950720">
                  <a:moveTo>
                    <a:pt x="0" y="0"/>
                  </a:moveTo>
                  <a:lnTo>
                    <a:pt x="2168357" y="0"/>
                  </a:lnTo>
                  <a:lnTo>
                    <a:pt x="2168357" y="1950720"/>
                  </a:lnTo>
                  <a:lnTo>
                    <a:pt x="0" y="1950720"/>
                  </a:lnTo>
                  <a:close/>
                </a:path>
              </a:pathLst>
            </a:custGeom>
            <a:solidFill>
              <a:srgbClr val="FFFFFF"/>
            </a:solidFill>
          </p:spPr>
          <p:txBody>
            <a:bodyPr/>
            <a:lstStyle/>
            <a:p>
              <a:endParaRPr lang="en-US"/>
            </a:p>
          </p:txBody>
        </p:sp>
        <p:sp>
          <p:nvSpPr>
            <p:cNvPr id="4" name="TextBox 4"/>
            <p:cNvSpPr txBox="1"/>
            <p:nvPr/>
          </p:nvSpPr>
          <p:spPr>
            <a:xfrm>
              <a:off x="0" y="-38100"/>
              <a:ext cx="2168357" cy="1988820"/>
            </a:xfrm>
            <a:prstGeom prst="rect">
              <a:avLst/>
            </a:prstGeom>
          </p:spPr>
          <p:txBody>
            <a:bodyPr lIns="50800" tIns="50800" rIns="50800" bIns="50800" rtlCol="0" anchor="ctr"/>
            <a:lstStyle/>
            <a:p>
              <a:pPr algn="ctr">
                <a:lnSpc>
                  <a:spcPts val="2659"/>
                </a:lnSpc>
                <a:spcBef>
                  <a:spcPct val="0"/>
                </a:spcBef>
              </a:pPr>
              <a:endParaRPr/>
            </a:p>
          </p:txBody>
        </p:sp>
      </p:grpSp>
      <p:sp>
        <p:nvSpPr>
          <p:cNvPr id="6" name="TextBox 6"/>
          <p:cNvSpPr txBox="1"/>
          <p:nvPr/>
        </p:nvSpPr>
        <p:spPr>
          <a:xfrm>
            <a:off x="1712082" y="1545749"/>
            <a:ext cx="8193918" cy="1718419"/>
          </a:xfrm>
          <a:prstGeom prst="rect">
            <a:avLst/>
          </a:prstGeom>
        </p:spPr>
        <p:txBody>
          <a:bodyPr wrap="square" lIns="0" tIns="0" rIns="0" bIns="0" rtlCol="0" anchor="t">
            <a:spAutoFit/>
          </a:bodyPr>
          <a:lstStyle/>
          <a:p>
            <a:pPr algn="l">
              <a:lnSpc>
                <a:spcPts val="6719"/>
              </a:lnSpc>
            </a:pPr>
            <a:r>
              <a:rPr lang="en-US" sz="5599" b="1" dirty="0">
                <a:solidFill>
                  <a:srgbClr val="FFFFFF"/>
                </a:solidFill>
                <a:latin typeface="Poppins Bold"/>
                <a:ea typeface="Poppins Bold"/>
                <a:cs typeface="Poppins Bold"/>
                <a:sym typeface="Poppins Bold"/>
              </a:rPr>
              <a:t>Timeline / Phased Implementation</a:t>
            </a:r>
          </a:p>
        </p:txBody>
      </p:sp>
      <p:sp>
        <p:nvSpPr>
          <p:cNvPr id="7" name="TextBox 7"/>
          <p:cNvSpPr txBox="1"/>
          <p:nvPr/>
        </p:nvSpPr>
        <p:spPr>
          <a:xfrm>
            <a:off x="1756814" y="4000500"/>
            <a:ext cx="7691985" cy="2573012"/>
          </a:xfrm>
          <a:prstGeom prst="rect">
            <a:avLst/>
          </a:prstGeom>
        </p:spPr>
        <p:txBody>
          <a:bodyPr wrap="square" lIns="0" tIns="0" rIns="0" bIns="0" rtlCol="0" anchor="t">
            <a:spAutoFit/>
          </a:bodyPr>
          <a:lstStyle/>
          <a:p>
            <a:pPr marL="285750" indent="-285750" algn="l">
              <a:lnSpc>
                <a:spcPct val="200000"/>
              </a:lnSpc>
              <a:buFont typeface="Arial" panose="020B0604020202020204" pitchFamily="34" charset="0"/>
              <a:buChar char="•"/>
            </a:pPr>
            <a:r>
              <a:rPr lang="en-US" sz="3400" dirty="0">
                <a:solidFill>
                  <a:srgbClr val="FFFFFF"/>
                </a:solidFill>
                <a:latin typeface="Poppins"/>
                <a:ea typeface="Poppins"/>
                <a:cs typeface="Poppins"/>
                <a:sym typeface="Poppins"/>
              </a:rPr>
              <a:t>Phase 1 – Effective March 20, 2026</a:t>
            </a:r>
          </a:p>
          <a:p>
            <a:pPr marL="285750" indent="-285750" algn="l">
              <a:lnSpc>
                <a:spcPct val="200000"/>
              </a:lnSpc>
              <a:buFont typeface="Arial" panose="020B0604020202020204" pitchFamily="34" charset="0"/>
              <a:buChar char="•"/>
            </a:pPr>
            <a:r>
              <a:rPr lang="en-US" sz="3400" dirty="0">
                <a:solidFill>
                  <a:srgbClr val="FFFFFF"/>
                </a:solidFill>
                <a:latin typeface="Poppins"/>
                <a:ea typeface="Poppins"/>
                <a:cs typeface="Poppins"/>
                <a:sym typeface="Poppins"/>
              </a:rPr>
              <a:t>Phase 2 – Effective June 19, 2026</a:t>
            </a:r>
          </a:p>
          <a:p>
            <a:pPr marL="285750" indent="-285750" algn="l">
              <a:lnSpc>
                <a:spcPct val="200000"/>
              </a:lnSpc>
              <a:buFont typeface="Arial" panose="020B0604020202020204" pitchFamily="34" charset="0"/>
              <a:buChar char="•"/>
            </a:pPr>
            <a:endParaRPr lang="en-US" sz="1800" dirty="0">
              <a:solidFill>
                <a:srgbClr val="FFFFFF"/>
              </a:solidFill>
              <a:latin typeface="Poppins"/>
              <a:ea typeface="Poppins"/>
              <a:cs typeface="Poppins"/>
              <a:sym typeface="Poppins"/>
            </a:endParaRPr>
          </a:p>
        </p:txBody>
      </p:sp>
      <p:sp>
        <p:nvSpPr>
          <p:cNvPr id="8" name="AutoShape 8"/>
          <p:cNvSpPr/>
          <p:nvPr/>
        </p:nvSpPr>
        <p:spPr>
          <a:xfrm>
            <a:off x="1028700" y="601417"/>
            <a:ext cx="16230600" cy="0"/>
          </a:xfrm>
          <a:prstGeom prst="line">
            <a:avLst/>
          </a:prstGeom>
          <a:ln w="19050" cap="flat">
            <a:solidFill>
              <a:srgbClr val="FFFFFF"/>
            </a:solidFill>
            <a:prstDash val="solid"/>
            <a:headEnd type="none" w="sm" len="sm"/>
            <a:tailEnd type="none" w="sm" len="sm"/>
          </a:ln>
        </p:spPr>
        <p:txBody>
          <a:bodyPr/>
          <a:lstStyle/>
          <a:p>
            <a:endParaRPr lang="en-US"/>
          </a:p>
        </p:txBody>
      </p:sp>
      <p:sp>
        <p:nvSpPr>
          <p:cNvPr id="9" name="Freeform 9"/>
          <p:cNvSpPr/>
          <p:nvPr/>
        </p:nvSpPr>
        <p:spPr>
          <a:xfrm>
            <a:off x="-2312987" y="8648988"/>
            <a:ext cx="5132388" cy="3592039"/>
          </a:xfrm>
          <a:custGeom>
            <a:avLst/>
            <a:gdLst/>
            <a:ahLst/>
            <a:cxnLst/>
            <a:rect l="l" t="t" r="r" b="b"/>
            <a:pathLst>
              <a:path w="9005307" h="6565688">
                <a:moveTo>
                  <a:pt x="0" y="0"/>
                </a:moveTo>
                <a:lnTo>
                  <a:pt x="9005308" y="0"/>
                </a:lnTo>
                <a:lnTo>
                  <a:pt x="9005308" y="6565688"/>
                </a:lnTo>
                <a:lnTo>
                  <a:pt x="0" y="656568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10" name="Group 10"/>
          <p:cNvGrpSpPr/>
          <p:nvPr/>
        </p:nvGrpSpPr>
        <p:grpSpPr>
          <a:xfrm rot="-5400000">
            <a:off x="-1974906" y="1974906"/>
            <a:ext cx="4238545" cy="288733"/>
            <a:chOff x="0" y="0"/>
            <a:chExt cx="1116325" cy="76045"/>
          </a:xfrm>
        </p:grpSpPr>
        <p:sp>
          <p:nvSpPr>
            <p:cNvPr id="11" name="Freeform 11"/>
            <p:cNvSpPr/>
            <p:nvPr/>
          </p:nvSpPr>
          <p:spPr>
            <a:xfrm>
              <a:off x="0" y="0"/>
              <a:ext cx="1116324" cy="76045"/>
            </a:xfrm>
            <a:custGeom>
              <a:avLst/>
              <a:gdLst/>
              <a:ahLst/>
              <a:cxnLst/>
              <a:rect l="l" t="t" r="r" b="b"/>
              <a:pathLst>
                <a:path w="1116324" h="76045">
                  <a:moveTo>
                    <a:pt x="0" y="0"/>
                  </a:moveTo>
                  <a:lnTo>
                    <a:pt x="1116324" y="0"/>
                  </a:lnTo>
                  <a:lnTo>
                    <a:pt x="1116324" y="76045"/>
                  </a:lnTo>
                  <a:lnTo>
                    <a:pt x="0" y="76045"/>
                  </a:lnTo>
                  <a:close/>
                </a:path>
              </a:pathLst>
            </a:custGeom>
            <a:solidFill>
              <a:srgbClr val="52C3C7"/>
            </a:solidFill>
          </p:spPr>
          <p:txBody>
            <a:bodyPr/>
            <a:lstStyle/>
            <a:p>
              <a:endParaRPr lang="en-US"/>
            </a:p>
          </p:txBody>
        </p:sp>
        <p:sp>
          <p:nvSpPr>
            <p:cNvPr id="12" name="TextBox 12"/>
            <p:cNvSpPr txBox="1"/>
            <p:nvPr/>
          </p:nvSpPr>
          <p:spPr>
            <a:xfrm>
              <a:off x="0" y="-38100"/>
              <a:ext cx="1116325" cy="114145"/>
            </a:xfrm>
            <a:prstGeom prst="rect">
              <a:avLst/>
            </a:prstGeom>
          </p:spPr>
          <p:txBody>
            <a:bodyPr lIns="50800" tIns="50800" rIns="50800" bIns="50800" rtlCol="0" anchor="ctr"/>
            <a:lstStyle/>
            <a:p>
              <a:pPr algn="ctr">
                <a:lnSpc>
                  <a:spcPts val="2659"/>
                </a:lnSpc>
                <a:spcBef>
                  <a:spcPct val="0"/>
                </a:spcBef>
              </a:pPr>
              <a:endParaRPr/>
            </a:p>
          </p:txBody>
        </p:sp>
      </p:grpSp>
      <p:sp>
        <p:nvSpPr>
          <p:cNvPr id="13" name="Freeform 13"/>
          <p:cNvSpPr/>
          <p:nvPr/>
        </p:nvSpPr>
        <p:spPr>
          <a:xfrm>
            <a:off x="288733" y="8648989"/>
            <a:ext cx="1349712" cy="1493645"/>
          </a:xfrm>
          <a:custGeom>
            <a:avLst/>
            <a:gdLst/>
            <a:ahLst/>
            <a:cxnLst/>
            <a:rect l="l" t="t" r="r" b="b"/>
            <a:pathLst>
              <a:path w="1349712" h="1493645">
                <a:moveTo>
                  <a:pt x="0" y="0"/>
                </a:moveTo>
                <a:lnTo>
                  <a:pt x="1349712" y="0"/>
                </a:lnTo>
                <a:lnTo>
                  <a:pt x="1349712" y="1493645"/>
                </a:lnTo>
                <a:lnTo>
                  <a:pt x="0" y="1493645"/>
                </a:lnTo>
                <a:lnTo>
                  <a:pt x="0" y="0"/>
                </a:lnTo>
                <a:close/>
              </a:path>
            </a:pathLst>
          </a:custGeom>
          <a:blipFill>
            <a:blip r:embed="rId4"/>
            <a:stretch>
              <a:fillRect/>
            </a:stretch>
          </a:blipFill>
        </p:spPr>
        <p:txBody>
          <a:bodyPr/>
          <a:lstStyle/>
          <a:p>
            <a:endParaRPr lang="en-US"/>
          </a:p>
        </p:txBody>
      </p:sp>
      <p:pic>
        <p:nvPicPr>
          <p:cNvPr id="1028" name="Picture 4" descr="New year resolutions 2026 on desk. 2026 goals list with notebook, coffee cup, plant on wooden table. Resolutions, plan, goals, action, checklist, idea concept. New Year 2026 resolutions New year resolutions 2026 on desk. 2026 goals list with notebook, coffee cup, plant on wooden table. Resolutions, plan, goals, action, checklist, idea concept. New Year 2026 resolutions. Copy space picture of a timeline for 2026 stock pictures, royalty-free photos &amp; images">
            <a:extLst>
              <a:ext uri="{FF2B5EF4-FFF2-40B4-BE49-F238E27FC236}">
                <a16:creationId xmlns:a16="http://schemas.microsoft.com/office/drawing/2014/main" id="{E8709871-22B8-0FA0-BE0A-87C9EA217AE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589955" y="1943100"/>
            <a:ext cx="5829300" cy="6858000"/>
          </a:xfrm>
          <a:prstGeom prst="rect">
            <a:avLst/>
          </a:prstGeom>
          <a:noFill/>
          <a:effectLst>
            <a:softEdge rad="203200"/>
          </a:effectLst>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52C3C7"/>
        </a:solidFill>
        <a:effectLst/>
      </p:bgPr>
    </p:bg>
    <p:spTree>
      <p:nvGrpSpPr>
        <p:cNvPr id="1" name=""/>
        <p:cNvGrpSpPr/>
        <p:nvPr/>
      </p:nvGrpSpPr>
      <p:grpSpPr>
        <a:xfrm>
          <a:off x="0" y="0"/>
          <a:ext cx="0" cy="0"/>
          <a:chOff x="0" y="0"/>
          <a:chExt cx="0" cy="0"/>
        </a:xfrm>
      </p:grpSpPr>
      <p:sp>
        <p:nvSpPr>
          <p:cNvPr id="2" name="AutoShape 2"/>
          <p:cNvSpPr/>
          <p:nvPr/>
        </p:nvSpPr>
        <p:spPr>
          <a:xfrm>
            <a:off x="1028700" y="601417"/>
            <a:ext cx="16230600" cy="0"/>
          </a:xfrm>
          <a:prstGeom prst="line">
            <a:avLst/>
          </a:prstGeom>
          <a:ln w="19050" cap="flat">
            <a:solidFill>
              <a:srgbClr val="1F2151"/>
            </a:solidFill>
            <a:prstDash val="solid"/>
            <a:headEnd type="none" w="sm" len="sm"/>
            <a:tailEnd type="none" w="sm" len="sm"/>
          </a:ln>
        </p:spPr>
        <p:txBody>
          <a:bodyPr/>
          <a:lstStyle/>
          <a:p>
            <a:endParaRPr lang="en-US"/>
          </a:p>
        </p:txBody>
      </p:sp>
      <p:grpSp>
        <p:nvGrpSpPr>
          <p:cNvPr id="3" name="Group 3"/>
          <p:cNvGrpSpPr/>
          <p:nvPr/>
        </p:nvGrpSpPr>
        <p:grpSpPr>
          <a:xfrm>
            <a:off x="7401128" y="908339"/>
            <a:ext cx="10353472" cy="8809280"/>
            <a:chOff x="0" y="0"/>
            <a:chExt cx="1290296" cy="1219200"/>
          </a:xfrm>
        </p:grpSpPr>
        <p:sp>
          <p:nvSpPr>
            <p:cNvPr id="4" name="Freeform 4"/>
            <p:cNvSpPr/>
            <p:nvPr/>
          </p:nvSpPr>
          <p:spPr>
            <a:xfrm>
              <a:off x="0" y="0"/>
              <a:ext cx="1290296" cy="1219200"/>
            </a:xfrm>
            <a:custGeom>
              <a:avLst/>
              <a:gdLst/>
              <a:ahLst/>
              <a:cxnLst/>
              <a:rect l="l" t="t" r="r" b="b"/>
              <a:pathLst>
                <a:path w="1290296" h="1219200">
                  <a:moveTo>
                    <a:pt x="0" y="0"/>
                  </a:moveTo>
                  <a:lnTo>
                    <a:pt x="1290296" y="0"/>
                  </a:lnTo>
                  <a:lnTo>
                    <a:pt x="1290296" y="1219200"/>
                  </a:lnTo>
                  <a:lnTo>
                    <a:pt x="0" y="1219200"/>
                  </a:lnTo>
                  <a:close/>
                </a:path>
              </a:pathLst>
            </a:custGeom>
            <a:solidFill>
              <a:srgbClr val="FFFFFF"/>
            </a:solidFill>
          </p:spPr>
          <p:txBody>
            <a:bodyPr/>
            <a:lstStyle/>
            <a:p>
              <a:endParaRPr lang="en-US"/>
            </a:p>
          </p:txBody>
        </p:sp>
        <p:sp>
          <p:nvSpPr>
            <p:cNvPr id="5" name="TextBox 5"/>
            <p:cNvSpPr txBox="1"/>
            <p:nvPr/>
          </p:nvSpPr>
          <p:spPr>
            <a:xfrm>
              <a:off x="0" y="-38100"/>
              <a:ext cx="1290296" cy="1257300"/>
            </a:xfrm>
            <a:prstGeom prst="rect">
              <a:avLst/>
            </a:prstGeom>
          </p:spPr>
          <p:txBody>
            <a:bodyPr lIns="50800" tIns="50800" rIns="50800" bIns="50800" rtlCol="0" anchor="ctr"/>
            <a:lstStyle/>
            <a:p>
              <a:pPr algn="ctr">
                <a:lnSpc>
                  <a:spcPts val="2659"/>
                </a:lnSpc>
                <a:spcBef>
                  <a:spcPct val="0"/>
                </a:spcBef>
              </a:pPr>
              <a:endParaRPr/>
            </a:p>
          </p:txBody>
        </p:sp>
      </p:grpSp>
      <p:sp>
        <p:nvSpPr>
          <p:cNvPr id="6" name="TextBox 6"/>
          <p:cNvSpPr txBox="1"/>
          <p:nvPr/>
        </p:nvSpPr>
        <p:spPr>
          <a:xfrm>
            <a:off x="8096038" y="1545749"/>
            <a:ext cx="2687208" cy="436017"/>
          </a:xfrm>
          <a:prstGeom prst="rect">
            <a:avLst/>
          </a:prstGeom>
        </p:spPr>
        <p:txBody>
          <a:bodyPr lIns="0" tIns="0" rIns="0" bIns="0" rtlCol="0" anchor="t">
            <a:spAutoFit/>
          </a:bodyPr>
          <a:lstStyle/>
          <a:p>
            <a:pPr algn="l">
              <a:lnSpc>
                <a:spcPts val="3360"/>
              </a:lnSpc>
            </a:pPr>
            <a:r>
              <a:rPr lang="en-US" sz="3000" b="1" dirty="0">
                <a:solidFill>
                  <a:srgbClr val="1F2151"/>
                </a:solidFill>
                <a:latin typeface="Poppins Bold"/>
                <a:ea typeface="Poppins Bold"/>
                <a:cs typeface="Poppins Bold"/>
                <a:sym typeface="Poppins Bold"/>
              </a:rPr>
              <a:t>Applies to:</a:t>
            </a:r>
          </a:p>
        </p:txBody>
      </p:sp>
      <p:sp>
        <p:nvSpPr>
          <p:cNvPr id="7" name="TextBox 7"/>
          <p:cNvSpPr txBox="1"/>
          <p:nvPr/>
        </p:nvSpPr>
        <p:spPr>
          <a:xfrm>
            <a:off x="8096038" y="2723873"/>
            <a:ext cx="8314671" cy="5178212"/>
          </a:xfrm>
          <a:prstGeom prst="rect">
            <a:avLst/>
          </a:prstGeom>
        </p:spPr>
        <p:txBody>
          <a:bodyPr wrap="square" lIns="0" tIns="0" rIns="0" bIns="0" rtlCol="0" anchor="t">
            <a:spAutoFit/>
          </a:bodyPr>
          <a:lstStyle/>
          <a:p>
            <a:pPr marL="285750" indent="-285750" algn="l">
              <a:lnSpc>
                <a:spcPts val="2880"/>
              </a:lnSpc>
              <a:buFont typeface="Arial" panose="020B0604020202020204" pitchFamily="34" charset="0"/>
              <a:buChar char="•"/>
            </a:pPr>
            <a:r>
              <a:rPr lang="en-US" sz="2200" dirty="0">
                <a:solidFill>
                  <a:srgbClr val="1F2151"/>
                </a:solidFill>
                <a:latin typeface="Poppins"/>
                <a:ea typeface="Poppins"/>
                <a:cs typeface="Poppins"/>
                <a:sym typeface="Poppins"/>
              </a:rPr>
              <a:t>All </a:t>
            </a:r>
            <a:r>
              <a:rPr lang="en-US" sz="2200" b="1" i="1" dirty="0">
                <a:solidFill>
                  <a:srgbClr val="1F2151"/>
                </a:solidFill>
                <a:latin typeface="Poppins"/>
                <a:ea typeface="Poppins"/>
                <a:cs typeface="Poppins"/>
                <a:sym typeface="Poppins"/>
              </a:rPr>
              <a:t>Originating Depository Financial Institutions</a:t>
            </a:r>
            <a:r>
              <a:rPr lang="en-US" sz="2200" dirty="0">
                <a:solidFill>
                  <a:srgbClr val="1F2151"/>
                </a:solidFill>
                <a:latin typeface="Poppins"/>
                <a:ea typeface="Poppins"/>
                <a:cs typeface="Poppins"/>
                <a:sym typeface="Poppins"/>
              </a:rPr>
              <a:t> (ODFIs)</a:t>
            </a:r>
          </a:p>
          <a:p>
            <a:pPr algn="l">
              <a:lnSpc>
                <a:spcPts val="2880"/>
              </a:lnSpc>
            </a:pPr>
            <a:endParaRPr lang="en-US" sz="2200" dirty="0">
              <a:solidFill>
                <a:srgbClr val="1F2151"/>
              </a:solidFill>
              <a:latin typeface="Poppins"/>
              <a:ea typeface="Poppins"/>
              <a:cs typeface="Poppins"/>
              <a:sym typeface="Poppins"/>
            </a:endParaRPr>
          </a:p>
          <a:p>
            <a:pPr marL="285750" indent="-285750" algn="l">
              <a:lnSpc>
                <a:spcPts val="2880"/>
              </a:lnSpc>
              <a:buFont typeface="Arial" panose="020B0604020202020204" pitchFamily="34" charset="0"/>
              <a:buChar char="•"/>
            </a:pPr>
            <a:r>
              <a:rPr lang="en-US" sz="2200" dirty="0">
                <a:solidFill>
                  <a:srgbClr val="1F2151"/>
                </a:solidFill>
                <a:latin typeface="Poppins"/>
                <a:ea typeface="Poppins"/>
                <a:cs typeface="Poppins"/>
                <a:sym typeface="Poppins"/>
              </a:rPr>
              <a:t>Non-consumer Originators, Third-Party Service Providers (TPSPs), and Third-Party Senders (TPSs) with </a:t>
            </a:r>
            <a:r>
              <a:rPr lang="en-US" sz="2200" b="1" i="1" dirty="0">
                <a:solidFill>
                  <a:srgbClr val="1F2151"/>
                </a:solidFill>
                <a:latin typeface="Poppins"/>
                <a:ea typeface="Poppins"/>
                <a:cs typeface="Poppins"/>
                <a:sym typeface="Poppins"/>
              </a:rPr>
              <a:t>annual ACH origination volume of 6 million entries or more</a:t>
            </a:r>
            <a:r>
              <a:rPr lang="en-US" sz="2200" dirty="0">
                <a:solidFill>
                  <a:srgbClr val="1F2151"/>
                </a:solidFill>
                <a:latin typeface="Poppins"/>
                <a:ea typeface="Poppins"/>
                <a:cs typeface="Poppins"/>
                <a:sym typeface="Poppins"/>
              </a:rPr>
              <a:t> (2023 volume)</a:t>
            </a:r>
          </a:p>
          <a:p>
            <a:pPr algn="l">
              <a:lnSpc>
                <a:spcPts val="2880"/>
              </a:lnSpc>
            </a:pPr>
            <a:endParaRPr lang="en-US" sz="2200" dirty="0">
              <a:solidFill>
                <a:srgbClr val="1F2151"/>
              </a:solidFill>
              <a:latin typeface="Poppins"/>
              <a:ea typeface="Poppins"/>
              <a:cs typeface="Poppins"/>
              <a:sym typeface="Poppins"/>
            </a:endParaRPr>
          </a:p>
          <a:p>
            <a:pPr marL="285750" indent="-285750" algn="l">
              <a:lnSpc>
                <a:spcPts val="2880"/>
              </a:lnSpc>
              <a:buFont typeface="Arial" panose="020B0604020202020204" pitchFamily="34" charset="0"/>
              <a:buChar char="•"/>
            </a:pPr>
            <a:r>
              <a:rPr lang="en-US" sz="2200" dirty="0">
                <a:solidFill>
                  <a:srgbClr val="1F2151"/>
                </a:solidFill>
                <a:latin typeface="Poppins"/>
                <a:ea typeface="Poppins"/>
                <a:cs typeface="Poppins"/>
                <a:sym typeface="Poppins"/>
              </a:rPr>
              <a:t>Receiving Depository Financial Institutions (RDFIs) with </a:t>
            </a:r>
            <a:r>
              <a:rPr lang="en-US" sz="2200" b="1" i="1" dirty="0">
                <a:solidFill>
                  <a:srgbClr val="1F2151"/>
                </a:solidFill>
                <a:latin typeface="Poppins"/>
                <a:ea typeface="Poppins"/>
                <a:cs typeface="Poppins"/>
                <a:sym typeface="Poppins"/>
              </a:rPr>
              <a:t>annual receipt volume of 10 million entries or more</a:t>
            </a:r>
            <a:r>
              <a:rPr lang="en-US" sz="2200" dirty="0">
                <a:solidFill>
                  <a:srgbClr val="1F2151"/>
                </a:solidFill>
                <a:latin typeface="Poppins"/>
                <a:ea typeface="Poppins"/>
                <a:cs typeface="Poppins"/>
                <a:sym typeface="Poppins"/>
              </a:rPr>
              <a:t> (2023 volume)</a:t>
            </a:r>
          </a:p>
          <a:p>
            <a:pPr algn="l">
              <a:lnSpc>
                <a:spcPts val="2880"/>
              </a:lnSpc>
            </a:pPr>
            <a:endParaRPr lang="en-US" sz="2200" dirty="0">
              <a:solidFill>
                <a:srgbClr val="1F2151"/>
              </a:solidFill>
              <a:latin typeface="Poppins"/>
              <a:ea typeface="Poppins"/>
              <a:cs typeface="Poppins"/>
              <a:sym typeface="Poppins"/>
            </a:endParaRPr>
          </a:p>
          <a:p>
            <a:pPr marL="285750" indent="-285750" algn="l">
              <a:lnSpc>
                <a:spcPts val="2880"/>
              </a:lnSpc>
              <a:buFont typeface="Arial" panose="020B0604020202020204" pitchFamily="34" charset="0"/>
              <a:buChar char="•"/>
            </a:pPr>
            <a:r>
              <a:rPr lang="en-US" sz="2200" dirty="0">
                <a:solidFill>
                  <a:srgbClr val="1F2151"/>
                </a:solidFill>
                <a:latin typeface="Poppins"/>
                <a:ea typeface="Poppins"/>
                <a:cs typeface="Poppins"/>
                <a:sym typeface="Poppins"/>
              </a:rPr>
              <a:t>These parties </a:t>
            </a:r>
            <a:r>
              <a:rPr lang="en-US" sz="2200" b="1" i="1" dirty="0">
                <a:solidFill>
                  <a:srgbClr val="1F2151"/>
                </a:solidFill>
                <a:latin typeface="Poppins"/>
                <a:ea typeface="Poppins"/>
                <a:cs typeface="Poppins"/>
                <a:sym typeface="Poppins"/>
              </a:rPr>
              <a:t>must implement risk-based processes and procedures </a:t>
            </a:r>
            <a:r>
              <a:rPr lang="en-US" sz="2200" dirty="0">
                <a:solidFill>
                  <a:srgbClr val="1F2151"/>
                </a:solidFill>
                <a:latin typeface="Poppins"/>
                <a:ea typeface="Poppins"/>
                <a:cs typeface="Poppins"/>
                <a:sym typeface="Poppins"/>
              </a:rPr>
              <a:t>to monitor for fraud in ACH entries.</a:t>
            </a:r>
          </a:p>
          <a:p>
            <a:pPr algn="l">
              <a:lnSpc>
                <a:spcPts val="2880"/>
              </a:lnSpc>
            </a:pPr>
            <a:endParaRPr lang="en-US" sz="1800" dirty="0">
              <a:solidFill>
                <a:srgbClr val="1F2151"/>
              </a:solidFill>
              <a:latin typeface="Poppins"/>
              <a:ea typeface="Poppins"/>
              <a:cs typeface="Poppins"/>
              <a:sym typeface="Poppins"/>
            </a:endParaRPr>
          </a:p>
        </p:txBody>
      </p:sp>
      <p:sp>
        <p:nvSpPr>
          <p:cNvPr id="23" name="TextBox 23"/>
          <p:cNvSpPr txBox="1"/>
          <p:nvPr/>
        </p:nvSpPr>
        <p:spPr>
          <a:xfrm>
            <a:off x="1221496" y="2504347"/>
            <a:ext cx="6179632" cy="1718419"/>
          </a:xfrm>
          <a:prstGeom prst="rect">
            <a:avLst/>
          </a:prstGeom>
        </p:spPr>
        <p:txBody>
          <a:bodyPr wrap="square" lIns="0" tIns="0" rIns="0" bIns="0" rtlCol="0" anchor="t">
            <a:spAutoFit/>
          </a:bodyPr>
          <a:lstStyle/>
          <a:p>
            <a:pPr algn="l">
              <a:lnSpc>
                <a:spcPts val="6719"/>
              </a:lnSpc>
            </a:pPr>
            <a:r>
              <a:rPr lang="en-US" sz="5599" b="1" dirty="0">
                <a:solidFill>
                  <a:srgbClr val="1F2151"/>
                </a:solidFill>
                <a:latin typeface="Poppins Bold"/>
                <a:ea typeface="Poppins Bold"/>
                <a:cs typeface="Poppins Bold"/>
                <a:sym typeface="Poppins Bold"/>
              </a:rPr>
              <a:t>Phase 1</a:t>
            </a:r>
          </a:p>
          <a:p>
            <a:pPr algn="l">
              <a:lnSpc>
                <a:spcPts val="6719"/>
              </a:lnSpc>
            </a:pPr>
            <a:r>
              <a:rPr lang="en-US" sz="5599" b="1" dirty="0">
                <a:solidFill>
                  <a:srgbClr val="1F2151"/>
                </a:solidFill>
                <a:latin typeface="Poppins Bold"/>
                <a:ea typeface="Poppins Bold"/>
                <a:cs typeface="Poppins Bold"/>
                <a:sym typeface="Poppins Bold"/>
              </a:rPr>
              <a:t>March 20, 2026</a:t>
            </a:r>
          </a:p>
        </p:txBody>
      </p:sp>
      <p:sp>
        <p:nvSpPr>
          <p:cNvPr id="25" name="Freeform 25"/>
          <p:cNvSpPr/>
          <p:nvPr/>
        </p:nvSpPr>
        <p:spPr>
          <a:xfrm>
            <a:off x="-1201801" y="8648700"/>
            <a:ext cx="3640201" cy="3176476"/>
          </a:xfrm>
          <a:custGeom>
            <a:avLst/>
            <a:gdLst/>
            <a:ahLst/>
            <a:cxnLst/>
            <a:rect l="l" t="t" r="r" b="b"/>
            <a:pathLst>
              <a:path w="8127642" h="6605556">
                <a:moveTo>
                  <a:pt x="0" y="0"/>
                </a:moveTo>
                <a:lnTo>
                  <a:pt x="8127642" y="0"/>
                </a:lnTo>
                <a:lnTo>
                  <a:pt x="8127642" y="6605556"/>
                </a:lnTo>
                <a:lnTo>
                  <a:pt x="0" y="660555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26" name="Freeform 26"/>
          <p:cNvSpPr/>
          <p:nvPr/>
        </p:nvSpPr>
        <p:spPr>
          <a:xfrm>
            <a:off x="286704" y="8522398"/>
            <a:ext cx="1483993" cy="1642245"/>
          </a:xfrm>
          <a:custGeom>
            <a:avLst/>
            <a:gdLst/>
            <a:ahLst/>
            <a:cxnLst/>
            <a:rect l="l" t="t" r="r" b="b"/>
            <a:pathLst>
              <a:path w="1483993" h="1642245">
                <a:moveTo>
                  <a:pt x="0" y="0"/>
                </a:moveTo>
                <a:lnTo>
                  <a:pt x="1483992" y="0"/>
                </a:lnTo>
                <a:lnTo>
                  <a:pt x="1483992" y="1642245"/>
                </a:lnTo>
                <a:lnTo>
                  <a:pt x="0" y="1642245"/>
                </a:lnTo>
                <a:lnTo>
                  <a:pt x="0" y="0"/>
                </a:lnTo>
                <a:close/>
              </a:path>
            </a:pathLst>
          </a:custGeom>
          <a:blipFill>
            <a:blip r:embed="rId4"/>
            <a:stretch>
              <a:fillRect/>
            </a:stretch>
          </a:blipFill>
        </p:spPr>
        <p:txBody>
          <a:bodyPr/>
          <a:lstStyle/>
          <a:p>
            <a:endParaRPr lang="en-US"/>
          </a:p>
        </p:txBody>
      </p:sp>
      <p:pic>
        <p:nvPicPr>
          <p:cNvPr id="3074" name="Picture 2" descr="Changes coming in 2026 text on paper card with alarm clock on green background Changes coming in 2026 text on paper card with alarm clock on green background picture of 2026 ach rule change stock pictures, royalty-free photos &amp; images">
            <a:extLst>
              <a:ext uri="{FF2B5EF4-FFF2-40B4-BE49-F238E27FC236}">
                <a16:creationId xmlns:a16="http://schemas.microsoft.com/office/drawing/2014/main" id="{142FCA20-045D-22AA-1B8E-3C5964B6D84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70478" y="4617672"/>
            <a:ext cx="5829300" cy="3886200"/>
          </a:xfrm>
          <a:prstGeom prst="rect">
            <a:avLst/>
          </a:prstGeom>
          <a:noFill/>
          <a:effectLst>
            <a:softEdge rad="368300"/>
          </a:effectLst>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52C3C7"/>
        </a:solidFill>
        <a:effectLst/>
      </p:bgPr>
    </p:bg>
    <p:spTree>
      <p:nvGrpSpPr>
        <p:cNvPr id="1" name="">
          <a:extLst>
            <a:ext uri="{FF2B5EF4-FFF2-40B4-BE49-F238E27FC236}">
              <a16:creationId xmlns:a16="http://schemas.microsoft.com/office/drawing/2014/main" id="{B57853A8-55DA-1F69-B66F-5B229E8FCE5F}"/>
            </a:ext>
          </a:extLst>
        </p:cNvPr>
        <p:cNvGrpSpPr/>
        <p:nvPr/>
      </p:nvGrpSpPr>
      <p:grpSpPr>
        <a:xfrm>
          <a:off x="0" y="0"/>
          <a:ext cx="0" cy="0"/>
          <a:chOff x="0" y="0"/>
          <a:chExt cx="0" cy="0"/>
        </a:xfrm>
      </p:grpSpPr>
      <p:sp>
        <p:nvSpPr>
          <p:cNvPr id="2" name="AutoShape 2">
            <a:extLst>
              <a:ext uri="{FF2B5EF4-FFF2-40B4-BE49-F238E27FC236}">
                <a16:creationId xmlns:a16="http://schemas.microsoft.com/office/drawing/2014/main" id="{18D3C2B0-9748-05AD-20C4-C967CDE797E6}"/>
              </a:ext>
            </a:extLst>
          </p:cNvPr>
          <p:cNvSpPr/>
          <p:nvPr/>
        </p:nvSpPr>
        <p:spPr>
          <a:xfrm>
            <a:off x="1028700" y="601417"/>
            <a:ext cx="16230600" cy="0"/>
          </a:xfrm>
          <a:prstGeom prst="line">
            <a:avLst/>
          </a:prstGeom>
          <a:ln w="19050" cap="flat">
            <a:solidFill>
              <a:srgbClr val="1F2151"/>
            </a:solidFill>
            <a:prstDash val="solid"/>
            <a:headEnd type="none" w="sm" len="sm"/>
            <a:tailEnd type="none" w="sm" len="sm"/>
          </a:ln>
        </p:spPr>
        <p:txBody>
          <a:bodyPr/>
          <a:lstStyle/>
          <a:p>
            <a:endParaRPr lang="en-US"/>
          </a:p>
        </p:txBody>
      </p:sp>
      <p:grpSp>
        <p:nvGrpSpPr>
          <p:cNvPr id="3" name="Group 3">
            <a:extLst>
              <a:ext uri="{FF2B5EF4-FFF2-40B4-BE49-F238E27FC236}">
                <a16:creationId xmlns:a16="http://schemas.microsoft.com/office/drawing/2014/main" id="{31009719-DBF7-B877-5B7D-9980831015F2}"/>
              </a:ext>
            </a:extLst>
          </p:cNvPr>
          <p:cNvGrpSpPr/>
          <p:nvPr/>
        </p:nvGrpSpPr>
        <p:grpSpPr>
          <a:xfrm>
            <a:off x="7401128" y="908339"/>
            <a:ext cx="10353472" cy="8809280"/>
            <a:chOff x="0" y="0"/>
            <a:chExt cx="1290296" cy="1219200"/>
          </a:xfrm>
        </p:grpSpPr>
        <p:sp>
          <p:nvSpPr>
            <p:cNvPr id="4" name="Freeform 4">
              <a:extLst>
                <a:ext uri="{FF2B5EF4-FFF2-40B4-BE49-F238E27FC236}">
                  <a16:creationId xmlns:a16="http://schemas.microsoft.com/office/drawing/2014/main" id="{BE50725C-F1D5-22EC-315F-6B908EB227EA}"/>
                </a:ext>
              </a:extLst>
            </p:cNvPr>
            <p:cNvSpPr/>
            <p:nvPr/>
          </p:nvSpPr>
          <p:spPr>
            <a:xfrm>
              <a:off x="0" y="0"/>
              <a:ext cx="1290296" cy="1219200"/>
            </a:xfrm>
            <a:custGeom>
              <a:avLst/>
              <a:gdLst/>
              <a:ahLst/>
              <a:cxnLst/>
              <a:rect l="l" t="t" r="r" b="b"/>
              <a:pathLst>
                <a:path w="1290296" h="1219200">
                  <a:moveTo>
                    <a:pt x="0" y="0"/>
                  </a:moveTo>
                  <a:lnTo>
                    <a:pt x="1290296" y="0"/>
                  </a:lnTo>
                  <a:lnTo>
                    <a:pt x="1290296" y="1219200"/>
                  </a:lnTo>
                  <a:lnTo>
                    <a:pt x="0" y="1219200"/>
                  </a:lnTo>
                  <a:close/>
                </a:path>
              </a:pathLst>
            </a:custGeom>
            <a:solidFill>
              <a:srgbClr val="FFFFFF"/>
            </a:solidFill>
          </p:spPr>
          <p:txBody>
            <a:bodyPr/>
            <a:lstStyle/>
            <a:p>
              <a:endParaRPr lang="en-US"/>
            </a:p>
          </p:txBody>
        </p:sp>
        <p:sp>
          <p:nvSpPr>
            <p:cNvPr id="5" name="TextBox 5">
              <a:extLst>
                <a:ext uri="{FF2B5EF4-FFF2-40B4-BE49-F238E27FC236}">
                  <a16:creationId xmlns:a16="http://schemas.microsoft.com/office/drawing/2014/main" id="{EB9A7A30-3DCC-C24C-882C-05FD1C76A12F}"/>
                </a:ext>
              </a:extLst>
            </p:cNvPr>
            <p:cNvSpPr txBox="1"/>
            <p:nvPr/>
          </p:nvSpPr>
          <p:spPr>
            <a:xfrm>
              <a:off x="0" y="-38100"/>
              <a:ext cx="1290296" cy="1257300"/>
            </a:xfrm>
            <a:prstGeom prst="rect">
              <a:avLst/>
            </a:prstGeom>
          </p:spPr>
          <p:txBody>
            <a:bodyPr lIns="50800" tIns="50800" rIns="50800" bIns="50800" rtlCol="0" anchor="ctr"/>
            <a:lstStyle/>
            <a:p>
              <a:pPr algn="ctr">
                <a:lnSpc>
                  <a:spcPts val="2659"/>
                </a:lnSpc>
                <a:spcBef>
                  <a:spcPct val="0"/>
                </a:spcBef>
              </a:pPr>
              <a:endParaRPr/>
            </a:p>
          </p:txBody>
        </p:sp>
      </p:grpSp>
      <p:sp>
        <p:nvSpPr>
          <p:cNvPr id="6" name="TextBox 6">
            <a:extLst>
              <a:ext uri="{FF2B5EF4-FFF2-40B4-BE49-F238E27FC236}">
                <a16:creationId xmlns:a16="http://schemas.microsoft.com/office/drawing/2014/main" id="{E844F688-E9D1-CCC1-BD4D-DCC426FB8340}"/>
              </a:ext>
            </a:extLst>
          </p:cNvPr>
          <p:cNvSpPr txBox="1"/>
          <p:nvPr/>
        </p:nvSpPr>
        <p:spPr>
          <a:xfrm>
            <a:off x="8096038" y="1545749"/>
            <a:ext cx="5924762" cy="470642"/>
          </a:xfrm>
          <a:prstGeom prst="rect">
            <a:avLst/>
          </a:prstGeom>
        </p:spPr>
        <p:txBody>
          <a:bodyPr wrap="square" lIns="0" tIns="0" rIns="0" bIns="0" rtlCol="0" anchor="t">
            <a:spAutoFit/>
          </a:bodyPr>
          <a:lstStyle/>
          <a:p>
            <a:pPr algn="l">
              <a:lnSpc>
                <a:spcPts val="3360"/>
              </a:lnSpc>
            </a:pPr>
            <a:r>
              <a:rPr lang="en-US" sz="4000" b="1" dirty="0">
                <a:solidFill>
                  <a:srgbClr val="1F2151"/>
                </a:solidFill>
                <a:latin typeface="Poppins Bold"/>
                <a:ea typeface="Poppins Bold"/>
                <a:cs typeface="Poppins Bold"/>
                <a:sym typeface="Poppins Bold"/>
              </a:rPr>
              <a:t>Applies to:</a:t>
            </a:r>
          </a:p>
        </p:txBody>
      </p:sp>
      <p:sp>
        <p:nvSpPr>
          <p:cNvPr id="7" name="TextBox 7">
            <a:extLst>
              <a:ext uri="{FF2B5EF4-FFF2-40B4-BE49-F238E27FC236}">
                <a16:creationId xmlns:a16="http://schemas.microsoft.com/office/drawing/2014/main" id="{0650ED01-E511-98FF-72E9-920872246A75}"/>
              </a:ext>
            </a:extLst>
          </p:cNvPr>
          <p:cNvSpPr txBox="1"/>
          <p:nvPr/>
        </p:nvSpPr>
        <p:spPr>
          <a:xfrm>
            <a:off x="8763001" y="2723873"/>
            <a:ext cx="7239000" cy="3245504"/>
          </a:xfrm>
          <a:prstGeom prst="rect">
            <a:avLst/>
          </a:prstGeom>
        </p:spPr>
        <p:txBody>
          <a:bodyPr wrap="square" lIns="0" tIns="0" rIns="0" bIns="0" rtlCol="0" anchor="t">
            <a:spAutoFit/>
          </a:bodyPr>
          <a:lstStyle/>
          <a:p>
            <a:pPr algn="l">
              <a:lnSpc>
                <a:spcPct val="150000"/>
              </a:lnSpc>
            </a:pPr>
            <a:r>
              <a:rPr lang="en-US" sz="3600" dirty="0">
                <a:solidFill>
                  <a:srgbClr val="1F2151"/>
                </a:solidFill>
                <a:latin typeface="Poppins"/>
                <a:ea typeface="Poppins"/>
                <a:cs typeface="Poppins"/>
                <a:sym typeface="Poppins"/>
              </a:rPr>
              <a:t>Extends the same requirements to all other non-consumer Originators, TPSPs, TPSs, and RDFIs regardless of volume</a:t>
            </a:r>
          </a:p>
        </p:txBody>
      </p:sp>
      <p:sp>
        <p:nvSpPr>
          <p:cNvPr id="23" name="TextBox 23">
            <a:extLst>
              <a:ext uri="{FF2B5EF4-FFF2-40B4-BE49-F238E27FC236}">
                <a16:creationId xmlns:a16="http://schemas.microsoft.com/office/drawing/2014/main" id="{23EEC0D1-63AF-A6B0-9A89-5786E7D02069}"/>
              </a:ext>
            </a:extLst>
          </p:cNvPr>
          <p:cNvSpPr txBox="1"/>
          <p:nvPr/>
        </p:nvSpPr>
        <p:spPr>
          <a:xfrm>
            <a:off x="1221496" y="2504347"/>
            <a:ext cx="6179632" cy="1718419"/>
          </a:xfrm>
          <a:prstGeom prst="rect">
            <a:avLst/>
          </a:prstGeom>
        </p:spPr>
        <p:txBody>
          <a:bodyPr wrap="square" lIns="0" tIns="0" rIns="0" bIns="0" rtlCol="0" anchor="t">
            <a:spAutoFit/>
          </a:bodyPr>
          <a:lstStyle/>
          <a:p>
            <a:pPr algn="l">
              <a:lnSpc>
                <a:spcPts val="6719"/>
              </a:lnSpc>
            </a:pPr>
            <a:r>
              <a:rPr lang="en-US" sz="5599" b="1" dirty="0">
                <a:solidFill>
                  <a:srgbClr val="1F2151"/>
                </a:solidFill>
                <a:latin typeface="Poppins Bold"/>
                <a:ea typeface="Poppins Bold"/>
                <a:cs typeface="Poppins Bold"/>
                <a:sym typeface="Poppins Bold"/>
              </a:rPr>
              <a:t>Phase 2</a:t>
            </a:r>
          </a:p>
          <a:p>
            <a:pPr algn="l">
              <a:lnSpc>
                <a:spcPts val="6719"/>
              </a:lnSpc>
            </a:pPr>
            <a:r>
              <a:rPr lang="en-US" sz="5599" b="1" dirty="0">
                <a:solidFill>
                  <a:srgbClr val="1F2151"/>
                </a:solidFill>
                <a:latin typeface="Poppins Bold"/>
                <a:ea typeface="Poppins Bold"/>
                <a:cs typeface="Poppins Bold"/>
                <a:sym typeface="Poppins Bold"/>
              </a:rPr>
              <a:t>June 19, 2026</a:t>
            </a:r>
          </a:p>
        </p:txBody>
      </p:sp>
      <p:sp>
        <p:nvSpPr>
          <p:cNvPr id="25" name="Freeform 25">
            <a:extLst>
              <a:ext uri="{FF2B5EF4-FFF2-40B4-BE49-F238E27FC236}">
                <a16:creationId xmlns:a16="http://schemas.microsoft.com/office/drawing/2014/main" id="{21914839-5C5F-BE46-D510-6F5631B570DF}"/>
              </a:ext>
            </a:extLst>
          </p:cNvPr>
          <p:cNvSpPr/>
          <p:nvPr/>
        </p:nvSpPr>
        <p:spPr>
          <a:xfrm>
            <a:off x="-1201801" y="8522398"/>
            <a:ext cx="3259201" cy="3302778"/>
          </a:xfrm>
          <a:custGeom>
            <a:avLst/>
            <a:gdLst/>
            <a:ahLst/>
            <a:cxnLst/>
            <a:rect l="l" t="t" r="r" b="b"/>
            <a:pathLst>
              <a:path w="8127642" h="6605556">
                <a:moveTo>
                  <a:pt x="0" y="0"/>
                </a:moveTo>
                <a:lnTo>
                  <a:pt x="8127642" y="0"/>
                </a:lnTo>
                <a:lnTo>
                  <a:pt x="8127642" y="6605556"/>
                </a:lnTo>
                <a:lnTo>
                  <a:pt x="0" y="660555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26" name="Freeform 26">
            <a:extLst>
              <a:ext uri="{FF2B5EF4-FFF2-40B4-BE49-F238E27FC236}">
                <a16:creationId xmlns:a16="http://schemas.microsoft.com/office/drawing/2014/main" id="{3C812459-D533-418A-1A2F-6EFFBC7AB2F6}"/>
              </a:ext>
            </a:extLst>
          </p:cNvPr>
          <p:cNvSpPr/>
          <p:nvPr/>
        </p:nvSpPr>
        <p:spPr>
          <a:xfrm>
            <a:off x="286704" y="8522398"/>
            <a:ext cx="1483993" cy="1642245"/>
          </a:xfrm>
          <a:custGeom>
            <a:avLst/>
            <a:gdLst/>
            <a:ahLst/>
            <a:cxnLst/>
            <a:rect l="l" t="t" r="r" b="b"/>
            <a:pathLst>
              <a:path w="1483993" h="1642245">
                <a:moveTo>
                  <a:pt x="0" y="0"/>
                </a:moveTo>
                <a:lnTo>
                  <a:pt x="1483992" y="0"/>
                </a:lnTo>
                <a:lnTo>
                  <a:pt x="1483992" y="1642245"/>
                </a:lnTo>
                <a:lnTo>
                  <a:pt x="0" y="1642245"/>
                </a:lnTo>
                <a:lnTo>
                  <a:pt x="0" y="0"/>
                </a:lnTo>
                <a:close/>
              </a:path>
            </a:pathLst>
          </a:custGeom>
          <a:blipFill>
            <a:blip r:embed="rId4"/>
            <a:stretch>
              <a:fillRect/>
            </a:stretch>
          </a:blipFill>
        </p:spPr>
        <p:txBody>
          <a:bodyPr/>
          <a:lstStyle/>
          <a:p>
            <a:endParaRPr lang="en-US"/>
          </a:p>
        </p:txBody>
      </p:sp>
      <p:pic>
        <p:nvPicPr>
          <p:cNvPr id="8" name="Picture 7">
            <a:extLst>
              <a:ext uri="{FF2B5EF4-FFF2-40B4-BE49-F238E27FC236}">
                <a16:creationId xmlns:a16="http://schemas.microsoft.com/office/drawing/2014/main" id="{7D357673-3E7B-A82E-57CD-2CCD00278175}"/>
              </a:ext>
            </a:extLst>
          </p:cNvPr>
          <p:cNvPicPr>
            <a:picLocks noChangeAspect="1"/>
          </p:cNvPicPr>
          <p:nvPr/>
        </p:nvPicPr>
        <p:blipFill>
          <a:blip r:embed="rId5"/>
          <a:stretch>
            <a:fillRect/>
          </a:stretch>
        </p:blipFill>
        <p:spPr>
          <a:xfrm>
            <a:off x="2408751" y="4762500"/>
            <a:ext cx="5828281" cy="3889585"/>
          </a:xfrm>
          <a:prstGeom prst="rect">
            <a:avLst/>
          </a:prstGeom>
        </p:spPr>
      </p:pic>
    </p:spTree>
    <p:extLst>
      <p:ext uri="{BB962C8B-B14F-4D97-AF65-F5344CB8AC3E}">
        <p14:creationId xmlns:p14="http://schemas.microsoft.com/office/powerpoint/2010/main" val="10914835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52C3C7"/>
        </a:solidFill>
        <a:effectLst/>
      </p:bgPr>
    </p:bg>
    <p:spTree>
      <p:nvGrpSpPr>
        <p:cNvPr id="1" name="">
          <a:extLst>
            <a:ext uri="{FF2B5EF4-FFF2-40B4-BE49-F238E27FC236}">
              <a16:creationId xmlns:a16="http://schemas.microsoft.com/office/drawing/2014/main" id="{8E16C9B3-8CE9-C832-24A8-920098D3B1D0}"/>
            </a:ext>
          </a:extLst>
        </p:cNvPr>
        <p:cNvGrpSpPr/>
        <p:nvPr/>
      </p:nvGrpSpPr>
      <p:grpSpPr>
        <a:xfrm>
          <a:off x="0" y="0"/>
          <a:ext cx="0" cy="0"/>
          <a:chOff x="0" y="0"/>
          <a:chExt cx="0" cy="0"/>
        </a:xfrm>
      </p:grpSpPr>
      <p:sp>
        <p:nvSpPr>
          <p:cNvPr id="2" name="AutoShape 2">
            <a:extLst>
              <a:ext uri="{FF2B5EF4-FFF2-40B4-BE49-F238E27FC236}">
                <a16:creationId xmlns:a16="http://schemas.microsoft.com/office/drawing/2014/main" id="{54FAE755-3F13-126E-B10F-6976765D792A}"/>
              </a:ext>
            </a:extLst>
          </p:cNvPr>
          <p:cNvSpPr/>
          <p:nvPr/>
        </p:nvSpPr>
        <p:spPr>
          <a:xfrm>
            <a:off x="1028700" y="601417"/>
            <a:ext cx="16230600" cy="0"/>
          </a:xfrm>
          <a:prstGeom prst="line">
            <a:avLst/>
          </a:prstGeom>
          <a:ln w="19050" cap="flat">
            <a:solidFill>
              <a:srgbClr val="1F2151"/>
            </a:solidFill>
            <a:prstDash val="solid"/>
            <a:headEnd type="none" w="sm" len="sm"/>
            <a:tailEnd type="none" w="sm" len="sm"/>
          </a:ln>
        </p:spPr>
        <p:txBody>
          <a:bodyPr/>
          <a:lstStyle/>
          <a:p>
            <a:endParaRPr lang="en-US"/>
          </a:p>
        </p:txBody>
      </p:sp>
      <p:grpSp>
        <p:nvGrpSpPr>
          <p:cNvPr id="3" name="Group 3">
            <a:extLst>
              <a:ext uri="{FF2B5EF4-FFF2-40B4-BE49-F238E27FC236}">
                <a16:creationId xmlns:a16="http://schemas.microsoft.com/office/drawing/2014/main" id="{7D683C7B-48CD-777E-92DE-B1A4B21F2A20}"/>
              </a:ext>
            </a:extLst>
          </p:cNvPr>
          <p:cNvGrpSpPr/>
          <p:nvPr/>
        </p:nvGrpSpPr>
        <p:grpSpPr>
          <a:xfrm>
            <a:off x="7401128" y="0"/>
            <a:ext cx="5443436" cy="5143500"/>
            <a:chOff x="0" y="0"/>
            <a:chExt cx="1290296" cy="1219200"/>
          </a:xfrm>
        </p:grpSpPr>
        <p:sp>
          <p:nvSpPr>
            <p:cNvPr id="4" name="Freeform 4">
              <a:extLst>
                <a:ext uri="{FF2B5EF4-FFF2-40B4-BE49-F238E27FC236}">
                  <a16:creationId xmlns:a16="http://schemas.microsoft.com/office/drawing/2014/main" id="{1B1B4BD9-9120-FADF-1CB5-DE88A342F25A}"/>
                </a:ext>
              </a:extLst>
            </p:cNvPr>
            <p:cNvSpPr/>
            <p:nvPr/>
          </p:nvSpPr>
          <p:spPr>
            <a:xfrm>
              <a:off x="0" y="0"/>
              <a:ext cx="1290296" cy="1219200"/>
            </a:xfrm>
            <a:custGeom>
              <a:avLst/>
              <a:gdLst/>
              <a:ahLst/>
              <a:cxnLst/>
              <a:rect l="l" t="t" r="r" b="b"/>
              <a:pathLst>
                <a:path w="1290296" h="1219200">
                  <a:moveTo>
                    <a:pt x="0" y="0"/>
                  </a:moveTo>
                  <a:lnTo>
                    <a:pt x="1290296" y="0"/>
                  </a:lnTo>
                  <a:lnTo>
                    <a:pt x="1290296" y="1219200"/>
                  </a:lnTo>
                  <a:lnTo>
                    <a:pt x="0" y="1219200"/>
                  </a:lnTo>
                  <a:close/>
                </a:path>
              </a:pathLst>
            </a:custGeom>
            <a:solidFill>
              <a:srgbClr val="FFFFFF"/>
            </a:solidFill>
          </p:spPr>
          <p:txBody>
            <a:bodyPr/>
            <a:lstStyle/>
            <a:p>
              <a:endParaRPr lang="en-US"/>
            </a:p>
          </p:txBody>
        </p:sp>
        <p:sp>
          <p:nvSpPr>
            <p:cNvPr id="5" name="TextBox 5">
              <a:extLst>
                <a:ext uri="{FF2B5EF4-FFF2-40B4-BE49-F238E27FC236}">
                  <a16:creationId xmlns:a16="http://schemas.microsoft.com/office/drawing/2014/main" id="{E820DA66-EC22-4342-7E47-5C6AE60FC580}"/>
                </a:ext>
              </a:extLst>
            </p:cNvPr>
            <p:cNvSpPr txBox="1"/>
            <p:nvPr/>
          </p:nvSpPr>
          <p:spPr>
            <a:xfrm>
              <a:off x="0" y="-38100"/>
              <a:ext cx="1290296" cy="1257300"/>
            </a:xfrm>
            <a:prstGeom prst="rect">
              <a:avLst/>
            </a:prstGeom>
          </p:spPr>
          <p:txBody>
            <a:bodyPr lIns="50800" tIns="50800" rIns="50800" bIns="50800" rtlCol="0" anchor="ctr"/>
            <a:lstStyle/>
            <a:p>
              <a:pPr algn="ctr">
                <a:lnSpc>
                  <a:spcPts val="2659"/>
                </a:lnSpc>
                <a:spcBef>
                  <a:spcPct val="0"/>
                </a:spcBef>
              </a:pPr>
              <a:endParaRPr/>
            </a:p>
          </p:txBody>
        </p:sp>
      </p:grpSp>
      <p:sp>
        <p:nvSpPr>
          <p:cNvPr id="6" name="TextBox 6">
            <a:extLst>
              <a:ext uri="{FF2B5EF4-FFF2-40B4-BE49-F238E27FC236}">
                <a16:creationId xmlns:a16="http://schemas.microsoft.com/office/drawing/2014/main" id="{B8DC1979-7717-F0F8-5C74-A39EA0CBD118}"/>
              </a:ext>
            </a:extLst>
          </p:cNvPr>
          <p:cNvSpPr txBox="1"/>
          <p:nvPr/>
        </p:nvSpPr>
        <p:spPr>
          <a:xfrm>
            <a:off x="8068329" y="985175"/>
            <a:ext cx="2687208" cy="424815"/>
          </a:xfrm>
          <a:prstGeom prst="rect">
            <a:avLst/>
          </a:prstGeom>
        </p:spPr>
        <p:txBody>
          <a:bodyPr lIns="0" tIns="0" rIns="0" bIns="0" rtlCol="0" anchor="t">
            <a:spAutoFit/>
          </a:bodyPr>
          <a:lstStyle/>
          <a:p>
            <a:pPr algn="l">
              <a:lnSpc>
                <a:spcPts val="3360"/>
              </a:lnSpc>
            </a:pPr>
            <a:r>
              <a:rPr lang="en-US" sz="2400" b="1" dirty="0">
                <a:solidFill>
                  <a:srgbClr val="1F2151"/>
                </a:solidFill>
                <a:latin typeface="Poppins Bold"/>
                <a:ea typeface="Poppins Bold"/>
                <a:cs typeface="Poppins Bold"/>
                <a:sym typeface="Poppins Bold"/>
              </a:rPr>
              <a:t>Originators</a:t>
            </a:r>
          </a:p>
        </p:txBody>
      </p:sp>
      <p:sp>
        <p:nvSpPr>
          <p:cNvPr id="7" name="TextBox 7">
            <a:extLst>
              <a:ext uri="{FF2B5EF4-FFF2-40B4-BE49-F238E27FC236}">
                <a16:creationId xmlns:a16="http://schemas.microsoft.com/office/drawing/2014/main" id="{F311796C-D275-D95E-B6FE-217CFDAB8323}"/>
              </a:ext>
            </a:extLst>
          </p:cNvPr>
          <p:cNvSpPr txBox="1"/>
          <p:nvPr/>
        </p:nvSpPr>
        <p:spPr>
          <a:xfrm>
            <a:off x="8106158" y="1872472"/>
            <a:ext cx="4109035" cy="1459246"/>
          </a:xfrm>
          <a:prstGeom prst="rect">
            <a:avLst/>
          </a:prstGeom>
        </p:spPr>
        <p:txBody>
          <a:bodyPr lIns="0" tIns="0" rIns="0" bIns="0" rtlCol="0" anchor="t">
            <a:spAutoFit/>
          </a:bodyPr>
          <a:lstStyle/>
          <a:p>
            <a:pPr algn="l">
              <a:lnSpc>
                <a:spcPts val="2880"/>
              </a:lnSpc>
            </a:pPr>
            <a:r>
              <a:rPr lang="en-US" sz="1800" dirty="0">
                <a:solidFill>
                  <a:srgbClr val="1F2151"/>
                </a:solidFill>
                <a:latin typeface="Poppins"/>
                <a:ea typeface="Poppins"/>
                <a:cs typeface="Poppins"/>
                <a:sym typeface="Poppins"/>
              </a:rPr>
              <a:t>The company, government agency, or organization that authorizes and initiates ACH entries to or from a consumer’s or business’s account.</a:t>
            </a:r>
          </a:p>
        </p:txBody>
      </p:sp>
      <p:grpSp>
        <p:nvGrpSpPr>
          <p:cNvPr id="8" name="Group 8">
            <a:extLst>
              <a:ext uri="{FF2B5EF4-FFF2-40B4-BE49-F238E27FC236}">
                <a16:creationId xmlns:a16="http://schemas.microsoft.com/office/drawing/2014/main" id="{D84CB673-9043-8BD8-3172-82FF2B053780}"/>
              </a:ext>
            </a:extLst>
          </p:cNvPr>
          <p:cNvGrpSpPr/>
          <p:nvPr/>
        </p:nvGrpSpPr>
        <p:grpSpPr>
          <a:xfrm>
            <a:off x="12809927" y="44947"/>
            <a:ext cx="5443436" cy="5504306"/>
            <a:chOff x="0" y="0"/>
            <a:chExt cx="1290296" cy="1219200"/>
          </a:xfrm>
        </p:grpSpPr>
        <p:sp>
          <p:nvSpPr>
            <p:cNvPr id="9" name="Freeform 9">
              <a:extLst>
                <a:ext uri="{FF2B5EF4-FFF2-40B4-BE49-F238E27FC236}">
                  <a16:creationId xmlns:a16="http://schemas.microsoft.com/office/drawing/2014/main" id="{FC8DF26E-4E52-6E86-A41E-B69D16C6B699}"/>
                </a:ext>
              </a:extLst>
            </p:cNvPr>
            <p:cNvSpPr/>
            <p:nvPr/>
          </p:nvSpPr>
          <p:spPr>
            <a:xfrm>
              <a:off x="0" y="0"/>
              <a:ext cx="1290296" cy="1219200"/>
            </a:xfrm>
            <a:custGeom>
              <a:avLst/>
              <a:gdLst/>
              <a:ahLst/>
              <a:cxnLst/>
              <a:rect l="l" t="t" r="r" b="b"/>
              <a:pathLst>
                <a:path w="1290296" h="1219200">
                  <a:moveTo>
                    <a:pt x="0" y="0"/>
                  </a:moveTo>
                  <a:lnTo>
                    <a:pt x="1290296" y="0"/>
                  </a:lnTo>
                  <a:lnTo>
                    <a:pt x="1290296" y="1219200"/>
                  </a:lnTo>
                  <a:lnTo>
                    <a:pt x="0" y="1219200"/>
                  </a:lnTo>
                  <a:close/>
                </a:path>
              </a:pathLst>
            </a:custGeom>
            <a:solidFill>
              <a:srgbClr val="FFFFFF"/>
            </a:solidFill>
          </p:spPr>
          <p:txBody>
            <a:bodyPr/>
            <a:lstStyle/>
            <a:p>
              <a:endParaRPr lang="en-US"/>
            </a:p>
          </p:txBody>
        </p:sp>
        <p:sp>
          <p:nvSpPr>
            <p:cNvPr id="10" name="TextBox 10">
              <a:extLst>
                <a:ext uri="{FF2B5EF4-FFF2-40B4-BE49-F238E27FC236}">
                  <a16:creationId xmlns:a16="http://schemas.microsoft.com/office/drawing/2014/main" id="{40BD1547-2DE7-5C19-6453-26C110AA8D97}"/>
                </a:ext>
              </a:extLst>
            </p:cNvPr>
            <p:cNvSpPr txBox="1"/>
            <p:nvPr/>
          </p:nvSpPr>
          <p:spPr>
            <a:xfrm>
              <a:off x="0" y="-38100"/>
              <a:ext cx="1290296" cy="1257300"/>
            </a:xfrm>
            <a:prstGeom prst="rect">
              <a:avLst/>
            </a:prstGeom>
          </p:spPr>
          <p:txBody>
            <a:bodyPr lIns="50800" tIns="50800" rIns="50800" bIns="50800" rtlCol="0" anchor="ctr"/>
            <a:lstStyle/>
            <a:p>
              <a:pPr algn="ctr">
                <a:lnSpc>
                  <a:spcPts val="2659"/>
                </a:lnSpc>
                <a:spcBef>
                  <a:spcPct val="0"/>
                </a:spcBef>
              </a:pPr>
              <a:endParaRPr/>
            </a:p>
          </p:txBody>
        </p:sp>
      </p:grpSp>
      <p:sp>
        <p:nvSpPr>
          <p:cNvPr id="11" name="TextBox 11">
            <a:extLst>
              <a:ext uri="{FF2B5EF4-FFF2-40B4-BE49-F238E27FC236}">
                <a16:creationId xmlns:a16="http://schemas.microsoft.com/office/drawing/2014/main" id="{E6C99D4B-EBF6-2CA9-7343-60B944001C2E}"/>
              </a:ext>
            </a:extLst>
          </p:cNvPr>
          <p:cNvSpPr txBox="1"/>
          <p:nvPr/>
        </p:nvSpPr>
        <p:spPr>
          <a:xfrm>
            <a:off x="13511764" y="985175"/>
            <a:ext cx="4776235" cy="849207"/>
          </a:xfrm>
          <a:prstGeom prst="rect">
            <a:avLst/>
          </a:prstGeom>
        </p:spPr>
        <p:txBody>
          <a:bodyPr wrap="square" lIns="0" tIns="0" rIns="0" bIns="0" rtlCol="0" anchor="t">
            <a:spAutoFit/>
          </a:bodyPr>
          <a:lstStyle/>
          <a:p>
            <a:pPr algn="l">
              <a:lnSpc>
                <a:spcPts val="3360"/>
              </a:lnSpc>
            </a:pPr>
            <a:r>
              <a:rPr lang="en-US" sz="2400" b="1" dirty="0">
                <a:solidFill>
                  <a:srgbClr val="1F2151"/>
                </a:solidFill>
                <a:latin typeface="Poppins Bold"/>
                <a:ea typeface="Poppins Bold"/>
                <a:cs typeface="Poppins Bold"/>
                <a:sym typeface="Poppins Bold"/>
              </a:rPr>
              <a:t>Third-Party Senders &amp; Providers (TPSPs / TPSs)</a:t>
            </a:r>
          </a:p>
        </p:txBody>
      </p:sp>
      <p:sp>
        <p:nvSpPr>
          <p:cNvPr id="12" name="TextBox 12">
            <a:extLst>
              <a:ext uri="{FF2B5EF4-FFF2-40B4-BE49-F238E27FC236}">
                <a16:creationId xmlns:a16="http://schemas.microsoft.com/office/drawing/2014/main" id="{1445B480-F959-7654-DDDB-B5F2A7651444}"/>
              </a:ext>
            </a:extLst>
          </p:cNvPr>
          <p:cNvSpPr txBox="1"/>
          <p:nvPr/>
        </p:nvSpPr>
        <p:spPr>
          <a:xfrm>
            <a:off x="13511764" y="1858627"/>
            <a:ext cx="4319036" cy="3690626"/>
          </a:xfrm>
          <a:prstGeom prst="rect">
            <a:avLst/>
          </a:prstGeom>
        </p:spPr>
        <p:txBody>
          <a:bodyPr wrap="square" lIns="0" tIns="0" rIns="0" bIns="0" rtlCol="0" anchor="t">
            <a:spAutoFit/>
          </a:bodyPr>
          <a:lstStyle/>
          <a:p>
            <a:pPr algn="l">
              <a:lnSpc>
                <a:spcPts val="2880"/>
              </a:lnSpc>
            </a:pPr>
            <a:r>
              <a:rPr lang="en-US" sz="1800" dirty="0">
                <a:solidFill>
                  <a:srgbClr val="1F2151"/>
                </a:solidFill>
                <a:latin typeface="Poppins"/>
                <a:ea typeface="Poppins"/>
                <a:cs typeface="Poppins"/>
                <a:sym typeface="Poppins"/>
              </a:rPr>
              <a:t>Entities transmitting ACH transactions on behalf of others.</a:t>
            </a:r>
          </a:p>
          <a:p>
            <a:pPr algn="l">
              <a:lnSpc>
                <a:spcPts val="2880"/>
              </a:lnSpc>
            </a:pPr>
            <a:endParaRPr lang="en-US" dirty="0">
              <a:solidFill>
                <a:srgbClr val="1F2151"/>
              </a:solidFill>
              <a:latin typeface="Poppins"/>
              <a:ea typeface="Poppins"/>
              <a:cs typeface="Poppins"/>
              <a:sym typeface="Poppins"/>
            </a:endParaRPr>
          </a:p>
          <a:p>
            <a:pPr algn="l">
              <a:lnSpc>
                <a:spcPts val="2880"/>
              </a:lnSpc>
            </a:pPr>
            <a:r>
              <a:rPr lang="en-US" sz="1800" dirty="0">
                <a:solidFill>
                  <a:srgbClr val="1F2151"/>
                </a:solidFill>
                <a:latin typeface="Poppins"/>
                <a:ea typeface="Poppins"/>
                <a:cs typeface="Poppins"/>
                <a:sym typeface="Poppins"/>
              </a:rPr>
              <a:t>Examples:</a:t>
            </a:r>
          </a:p>
          <a:p>
            <a:pPr marL="285750" indent="-285750" algn="l">
              <a:lnSpc>
                <a:spcPts val="2880"/>
              </a:lnSpc>
              <a:buFont typeface="Arial" panose="020B0604020202020204" pitchFamily="34" charset="0"/>
              <a:buChar char="•"/>
            </a:pPr>
            <a:r>
              <a:rPr lang="en-US" dirty="0">
                <a:solidFill>
                  <a:srgbClr val="1F2151"/>
                </a:solidFill>
                <a:latin typeface="Poppins"/>
                <a:ea typeface="Poppins"/>
                <a:cs typeface="Poppins"/>
                <a:sym typeface="Poppins"/>
              </a:rPr>
              <a:t>Core processors</a:t>
            </a:r>
          </a:p>
          <a:p>
            <a:pPr marL="285750" indent="-285750" algn="l">
              <a:lnSpc>
                <a:spcPts val="2880"/>
              </a:lnSpc>
              <a:buFont typeface="Arial" panose="020B0604020202020204" pitchFamily="34" charset="0"/>
              <a:buChar char="•"/>
            </a:pPr>
            <a:r>
              <a:rPr lang="en-US" sz="1800" dirty="0">
                <a:solidFill>
                  <a:srgbClr val="1F2151"/>
                </a:solidFill>
                <a:latin typeface="Poppins"/>
                <a:ea typeface="Poppins"/>
                <a:cs typeface="Poppins"/>
                <a:sym typeface="Poppins"/>
              </a:rPr>
              <a:t>Payroll or billing software providers</a:t>
            </a:r>
          </a:p>
          <a:p>
            <a:pPr marL="285750" indent="-285750" algn="l">
              <a:lnSpc>
                <a:spcPts val="2880"/>
              </a:lnSpc>
              <a:buFont typeface="Arial" panose="020B0604020202020204" pitchFamily="34" charset="0"/>
              <a:buChar char="•"/>
            </a:pPr>
            <a:r>
              <a:rPr lang="en-US" dirty="0">
                <a:solidFill>
                  <a:srgbClr val="1F2151"/>
                </a:solidFill>
                <a:latin typeface="Poppins"/>
                <a:ea typeface="Poppins"/>
                <a:cs typeface="Poppins"/>
                <a:sym typeface="Poppins"/>
              </a:rPr>
              <a:t>ACH file creation or gateway service companies</a:t>
            </a:r>
          </a:p>
          <a:p>
            <a:pPr marL="285750" indent="-285750" algn="l">
              <a:lnSpc>
                <a:spcPts val="2880"/>
              </a:lnSpc>
              <a:buFont typeface="Arial" panose="020B0604020202020204" pitchFamily="34" charset="0"/>
              <a:buChar char="•"/>
            </a:pPr>
            <a:r>
              <a:rPr lang="en-US" sz="1800" dirty="0">
                <a:solidFill>
                  <a:srgbClr val="1F2151"/>
                </a:solidFill>
                <a:latin typeface="Poppins"/>
                <a:ea typeface="Poppins"/>
                <a:cs typeface="Poppins"/>
                <a:sym typeface="Poppins"/>
              </a:rPr>
              <a:t>Fraud monitoring or risk management vendors</a:t>
            </a:r>
          </a:p>
        </p:txBody>
      </p:sp>
      <p:grpSp>
        <p:nvGrpSpPr>
          <p:cNvPr id="13" name="Group 13">
            <a:extLst>
              <a:ext uri="{FF2B5EF4-FFF2-40B4-BE49-F238E27FC236}">
                <a16:creationId xmlns:a16="http://schemas.microsoft.com/office/drawing/2014/main" id="{6F874145-DCF6-7FE9-C6A7-9B72A9F28746}"/>
              </a:ext>
            </a:extLst>
          </p:cNvPr>
          <p:cNvGrpSpPr/>
          <p:nvPr/>
        </p:nvGrpSpPr>
        <p:grpSpPr>
          <a:xfrm>
            <a:off x="7401128" y="5143500"/>
            <a:ext cx="5443436" cy="5143500"/>
            <a:chOff x="0" y="0"/>
            <a:chExt cx="1290296" cy="1219200"/>
          </a:xfrm>
        </p:grpSpPr>
        <p:sp>
          <p:nvSpPr>
            <p:cNvPr id="14" name="Freeform 14">
              <a:extLst>
                <a:ext uri="{FF2B5EF4-FFF2-40B4-BE49-F238E27FC236}">
                  <a16:creationId xmlns:a16="http://schemas.microsoft.com/office/drawing/2014/main" id="{7CF85D10-14F1-37A7-39A9-6A27016D050D}"/>
                </a:ext>
              </a:extLst>
            </p:cNvPr>
            <p:cNvSpPr/>
            <p:nvPr/>
          </p:nvSpPr>
          <p:spPr>
            <a:xfrm>
              <a:off x="0" y="0"/>
              <a:ext cx="1290296" cy="1219200"/>
            </a:xfrm>
            <a:custGeom>
              <a:avLst/>
              <a:gdLst/>
              <a:ahLst/>
              <a:cxnLst/>
              <a:rect l="l" t="t" r="r" b="b"/>
              <a:pathLst>
                <a:path w="1290296" h="1219200">
                  <a:moveTo>
                    <a:pt x="0" y="0"/>
                  </a:moveTo>
                  <a:lnTo>
                    <a:pt x="1290296" y="0"/>
                  </a:lnTo>
                  <a:lnTo>
                    <a:pt x="1290296" y="1219200"/>
                  </a:lnTo>
                  <a:lnTo>
                    <a:pt x="0" y="1219200"/>
                  </a:lnTo>
                  <a:close/>
                </a:path>
              </a:pathLst>
            </a:custGeom>
            <a:solidFill>
              <a:srgbClr val="FFFFFF"/>
            </a:solidFill>
          </p:spPr>
          <p:txBody>
            <a:bodyPr/>
            <a:lstStyle/>
            <a:p>
              <a:endParaRPr lang="en-US"/>
            </a:p>
          </p:txBody>
        </p:sp>
        <p:sp>
          <p:nvSpPr>
            <p:cNvPr id="15" name="TextBox 15">
              <a:extLst>
                <a:ext uri="{FF2B5EF4-FFF2-40B4-BE49-F238E27FC236}">
                  <a16:creationId xmlns:a16="http://schemas.microsoft.com/office/drawing/2014/main" id="{C25142AA-4555-1E78-1393-A17AA10E1F96}"/>
                </a:ext>
              </a:extLst>
            </p:cNvPr>
            <p:cNvSpPr txBox="1"/>
            <p:nvPr/>
          </p:nvSpPr>
          <p:spPr>
            <a:xfrm>
              <a:off x="0" y="-38100"/>
              <a:ext cx="1290296" cy="1257300"/>
            </a:xfrm>
            <a:prstGeom prst="rect">
              <a:avLst/>
            </a:prstGeom>
          </p:spPr>
          <p:txBody>
            <a:bodyPr lIns="50800" tIns="50800" rIns="50800" bIns="50800" rtlCol="0" anchor="ctr"/>
            <a:lstStyle/>
            <a:p>
              <a:pPr algn="ctr">
                <a:lnSpc>
                  <a:spcPts val="2659"/>
                </a:lnSpc>
                <a:spcBef>
                  <a:spcPct val="0"/>
                </a:spcBef>
              </a:pPr>
              <a:endParaRPr/>
            </a:p>
          </p:txBody>
        </p:sp>
      </p:grpSp>
      <p:sp>
        <p:nvSpPr>
          <p:cNvPr id="16" name="TextBox 16">
            <a:extLst>
              <a:ext uri="{FF2B5EF4-FFF2-40B4-BE49-F238E27FC236}">
                <a16:creationId xmlns:a16="http://schemas.microsoft.com/office/drawing/2014/main" id="{9C032D11-FC27-FEFE-D106-5306FE0809D5}"/>
              </a:ext>
            </a:extLst>
          </p:cNvPr>
          <p:cNvSpPr txBox="1"/>
          <p:nvPr/>
        </p:nvSpPr>
        <p:spPr>
          <a:xfrm>
            <a:off x="8106158" y="4665381"/>
            <a:ext cx="2687208" cy="424815"/>
          </a:xfrm>
          <a:prstGeom prst="rect">
            <a:avLst/>
          </a:prstGeom>
        </p:spPr>
        <p:txBody>
          <a:bodyPr lIns="0" tIns="0" rIns="0" bIns="0" rtlCol="0" anchor="t">
            <a:spAutoFit/>
          </a:bodyPr>
          <a:lstStyle/>
          <a:p>
            <a:pPr algn="l">
              <a:lnSpc>
                <a:spcPts val="3360"/>
              </a:lnSpc>
            </a:pPr>
            <a:r>
              <a:rPr lang="en-US" sz="2400" b="1" dirty="0">
                <a:solidFill>
                  <a:srgbClr val="1F2151"/>
                </a:solidFill>
                <a:latin typeface="Poppins Bold"/>
                <a:ea typeface="Poppins Bold"/>
                <a:cs typeface="Poppins Bold"/>
                <a:sym typeface="Poppins Bold"/>
              </a:rPr>
              <a:t>ODFIs</a:t>
            </a:r>
          </a:p>
        </p:txBody>
      </p:sp>
      <p:sp>
        <p:nvSpPr>
          <p:cNvPr id="17" name="TextBox 17">
            <a:extLst>
              <a:ext uri="{FF2B5EF4-FFF2-40B4-BE49-F238E27FC236}">
                <a16:creationId xmlns:a16="http://schemas.microsoft.com/office/drawing/2014/main" id="{B8D50F25-437E-0A19-973F-AB14B8D7704C}"/>
              </a:ext>
            </a:extLst>
          </p:cNvPr>
          <p:cNvSpPr txBox="1"/>
          <p:nvPr/>
        </p:nvSpPr>
        <p:spPr>
          <a:xfrm>
            <a:off x="8082184" y="5462326"/>
            <a:ext cx="4109035" cy="4062522"/>
          </a:xfrm>
          <a:prstGeom prst="rect">
            <a:avLst/>
          </a:prstGeom>
        </p:spPr>
        <p:txBody>
          <a:bodyPr lIns="0" tIns="0" rIns="0" bIns="0" rtlCol="0" anchor="t">
            <a:spAutoFit/>
          </a:bodyPr>
          <a:lstStyle/>
          <a:p>
            <a:pPr algn="l">
              <a:lnSpc>
                <a:spcPts val="2880"/>
              </a:lnSpc>
            </a:pPr>
            <a:r>
              <a:rPr lang="en-US" sz="1800" dirty="0">
                <a:solidFill>
                  <a:srgbClr val="1F2151"/>
                </a:solidFill>
                <a:latin typeface="Poppins"/>
                <a:ea typeface="Poppins"/>
                <a:cs typeface="Poppins"/>
                <a:sym typeface="Poppins"/>
              </a:rPr>
              <a:t>Banks that send ACH payments into the network.</a:t>
            </a:r>
          </a:p>
          <a:p>
            <a:pPr algn="l">
              <a:lnSpc>
                <a:spcPts val="2880"/>
              </a:lnSpc>
            </a:pPr>
            <a:endParaRPr lang="en-US" dirty="0">
              <a:solidFill>
                <a:srgbClr val="1F2151"/>
              </a:solidFill>
              <a:latin typeface="Poppins"/>
              <a:ea typeface="Poppins"/>
              <a:cs typeface="Poppins"/>
              <a:sym typeface="Poppins"/>
            </a:endParaRPr>
          </a:p>
          <a:p>
            <a:pPr algn="l">
              <a:lnSpc>
                <a:spcPts val="2880"/>
              </a:lnSpc>
            </a:pPr>
            <a:r>
              <a:rPr lang="en-US" sz="1800" dirty="0">
                <a:solidFill>
                  <a:srgbClr val="1F2151"/>
                </a:solidFill>
                <a:latin typeface="Poppins"/>
                <a:ea typeface="Poppins"/>
                <a:cs typeface="Poppins"/>
                <a:sym typeface="Poppins"/>
              </a:rPr>
              <a:t>Examples of ODFI activity</a:t>
            </a:r>
          </a:p>
          <a:p>
            <a:pPr marL="285750" indent="-285750" algn="l">
              <a:lnSpc>
                <a:spcPts val="2880"/>
              </a:lnSpc>
              <a:buFont typeface="Arial" panose="020B0604020202020204" pitchFamily="34" charset="0"/>
              <a:buChar char="•"/>
            </a:pPr>
            <a:r>
              <a:rPr lang="en-US" dirty="0">
                <a:solidFill>
                  <a:srgbClr val="1F2151"/>
                </a:solidFill>
                <a:latin typeface="Poppins"/>
                <a:ea typeface="Poppins"/>
                <a:cs typeface="Poppins"/>
                <a:sym typeface="Poppins"/>
              </a:rPr>
              <a:t>Sending direct deposit payroll</a:t>
            </a:r>
          </a:p>
          <a:p>
            <a:pPr marL="285750" indent="-285750" algn="l">
              <a:lnSpc>
                <a:spcPts val="2880"/>
              </a:lnSpc>
              <a:buFont typeface="Arial" panose="020B0604020202020204" pitchFamily="34" charset="0"/>
              <a:buChar char="•"/>
            </a:pPr>
            <a:r>
              <a:rPr lang="en-US" sz="1800" dirty="0">
                <a:solidFill>
                  <a:srgbClr val="1F2151"/>
                </a:solidFill>
                <a:latin typeface="Poppins"/>
                <a:ea typeface="Poppins"/>
                <a:cs typeface="Poppins"/>
                <a:sym typeface="Poppins"/>
              </a:rPr>
              <a:t>Initiating ACH debits for loan payments or utilities</a:t>
            </a:r>
          </a:p>
          <a:p>
            <a:pPr marL="285750" indent="-285750" algn="l">
              <a:lnSpc>
                <a:spcPts val="2880"/>
              </a:lnSpc>
              <a:buFont typeface="Arial" panose="020B0604020202020204" pitchFamily="34" charset="0"/>
              <a:buChar char="•"/>
            </a:pPr>
            <a:r>
              <a:rPr lang="en-US" dirty="0">
                <a:solidFill>
                  <a:srgbClr val="1F2151"/>
                </a:solidFill>
                <a:latin typeface="Poppins"/>
                <a:ea typeface="Poppins"/>
                <a:cs typeface="Poppins"/>
                <a:sym typeface="Poppins"/>
              </a:rPr>
              <a:t>Sending ACH credits for vendor or insurance payments</a:t>
            </a:r>
          </a:p>
          <a:p>
            <a:pPr marL="285750" indent="-285750" algn="l">
              <a:lnSpc>
                <a:spcPts val="2880"/>
              </a:lnSpc>
              <a:buFont typeface="Arial" panose="020B0604020202020204" pitchFamily="34" charset="0"/>
              <a:buChar char="•"/>
            </a:pPr>
            <a:r>
              <a:rPr lang="en-US" sz="1800" dirty="0">
                <a:solidFill>
                  <a:srgbClr val="1F2151"/>
                </a:solidFill>
                <a:latin typeface="Poppins"/>
                <a:ea typeface="Poppins"/>
                <a:cs typeface="Poppins"/>
                <a:sym typeface="Poppins"/>
              </a:rPr>
              <a:t>Processing business and consumer bill pay</a:t>
            </a:r>
          </a:p>
        </p:txBody>
      </p:sp>
      <p:grpSp>
        <p:nvGrpSpPr>
          <p:cNvPr id="18" name="Group 18">
            <a:extLst>
              <a:ext uri="{FF2B5EF4-FFF2-40B4-BE49-F238E27FC236}">
                <a16:creationId xmlns:a16="http://schemas.microsoft.com/office/drawing/2014/main" id="{737D5DEC-A92A-0AD5-F1D5-2DD891F61CA8}"/>
              </a:ext>
            </a:extLst>
          </p:cNvPr>
          <p:cNvGrpSpPr/>
          <p:nvPr/>
        </p:nvGrpSpPr>
        <p:grpSpPr>
          <a:xfrm>
            <a:off x="12844563" y="5527257"/>
            <a:ext cx="5443436" cy="4786519"/>
            <a:chOff x="0" y="0"/>
            <a:chExt cx="1290296" cy="1219200"/>
          </a:xfrm>
        </p:grpSpPr>
        <p:sp>
          <p:nvSpPr>
            <p:cNvPr id="19" name="Freeform 19">
              <a:extLst>
                <a:ext uri="{FF2B5EF4-FFF2-40B4-BE49-F238E27FC236}">
                  <a16:creationId xmlns:a16="http://schemas.microsoft.com/office/drawing/2014/main" id="{A71A1459-FFBD-9A3D-B80C-D0A05A8CFE74}"/>
                </a:ext>
              </a:extLst>
            </p:cNvPr>
            <p:cNvSpPr/>
            <p:nvPr/>
          </p:nvSpPr>
          <p:spPr>
            <a:xfrm>
              <a:off x="0" y="0"/>
              <a:ext cx="1290296" cy="1219200"/>
            </a:xfrm>
            <a:custGeom>
              <a:avLst/>
              <a:gdLst/>
              <a:ahLst/>
              <a:cxnLst/>
              <a:rect l="l" t="t" r="r" b="b"/>
              <a:pathLst>
                <a:path w="1290296" h="1219200">
                  <a:moveTo>
                    <a:pt x="0" y="0"/>
                  </a:moveTo>
                  <a:lnTo>
                    <a:pt x="1290296" y="0"/>
                  </a:lnTo>
                  <a:lnTo>
                    <a:pt x="1290296" y="1219200"/>
                  </a:lnTo>
                  <a:lnTo>
                    <a:pt x="0" y="1219200"/>
                  </a:lnTo>
                  <a:close/>
                </a:path>
              </a:pathLst>
            </a:custGeom>
            <a:solidFill>
              <a:srgbClr val="FFFFFF"/>
            </a:solidFill>
          </p:spPr>
          <p:txBody>
            <a:bodyPr/>
            <a:lstStyle/>
            <a:p>
              <a:endParaRPr lang="en-US"/>
            </a:p>
          </p:txBody>
        </p:sp>
        <p:sp>
          <p:nvSpPr>
            <p:cNvPr id="20" name="TextBox 20">
              <a:extLst>
                <a:ext uri="{FF2B5EF4-FFF2-40B4-BE49-F238E27FC236}">
                  <a16:creationId xmlns:a16="http://schemas.microsoft.com/office/drawing/2014/main" id="{F42F9F95-75F3-987F-C4A9-5C3F50C16391}"/>
                </a:ext>
              </a:extLst>
            </p:cNvPr>
            <p:cNvSpPr txBox="1"/>
            <p:nvPr/>
          </p:nvSpPr>
          <p:spPr>
            <a:xfrm>
              <a:off x="0" y="-38100"/>
              <a:ext cx="1290296" cy="1257300"/>
            </a:xfrm>
            <a:prstGeom prst="rect">
              <a:avLst/>
            </a:prstGeom>
          </p:spPr>
          <p:txBody>
            <a:bodyPr lIns="50800" tIns="50800" rIns="50800" bIns="50800" rtlCol="0" anchor="ctr"/>
            <a:lstStyle/>
            <a:p>
              <a:pPr algn="ctr">
                <a:lnSpc>
                  <a:spcPts val="2659"/>
                </a:lnSpc>
                <a:spcBef>
                  <a:spcPct val="0"/>
                </a:spcBef>
              </a:pPr>
              <a:endParaRPr/>
            </a:p>
          </p:txBody>
        </p:sp>
      </p:grpSp>
      <p:sp>
        <p:nvSpPr>
          <p:cNvPr id="21" name="TextBox 21">
            <a:extLst>
              <a:ext uri="{FF2B5EF4-FFF2-40B4-BE49-F238E27FC236}">
                <a16:creationId xmlns:a16="http://schemas.microsoft.com/office/drawing/2014/main" id="{6467B634-9A94-42A4-3D88-F9C186648EEE}"/>
              </a:ext>
            </a:extLst>
          </p:cNvPr>
          <p:cNvSpPr txBox="1"/>
          <p:nvPr/>
        </p:nvSpPr>
        <p:spPr>
          <a:xfrm>
            <a:off x="13511764" y="6236676"/>
            <a:ext cx="2687208" cy="424815"/>
          </a:xfrm>
          <a:prstGeom prst="rect">
            <a:avLst/>
          </a:prstGeom>
        </p:spPr>
        <p:txBody>
          <a:bodyPr lIns="0" tIns="0" rIns="0" bIns="0" rtlCol="0" anchor="t">
            <a:spAutoFit/>
          </a:bodyPr>
          <a:lstStyle/>
          <a:p>
            <a:pPr algn="l">
              <a:lnSpc>
                <a:spcPts val="3360"/>
              </a:lnSpc>
            </a:pPr>
            <a:r>
              <a:rPr lang="en-US" sz="2400" b="1" dirty="0">
                <a:solidFill>
                  <a:srgbClr val="1F2151"/>
                </a:solidFill>
                <a:latin typeface="Poppins Bold"/>
                <a:ea typeface="Poppins Bold"/>
                <a:cs typeface="Poppins Bold"/>
                <a:sym typeface="Poppins Bold"/>
              </a:rPr>
              <a:t>RDFIs</a:t>
            </a:r>
          </a:p>
        </p:txBody>
      </p:sp>
      <p:sp>
        <p:nvSpPr>
          <p:cNvPr id="22" name="TextBox 22">
            <a:extLst>
              <a:ext uri="{FF2B5EF4-FFF2-40B4-BE49-F238E27FC236}">
                <a16:creationId xmlns:a16="http://schemas.microsoft.com/office/drawing/2014/main" id="{D81FE790-3E4E-A721-1FF3-15198C027721}"/>
              </a:ext>
            </a:extLst>
          </p:cNvPr>
          <p:cNvSpPr txBox="1"/>
          <p:nvPr/>
        </p:nvSpPr>
        <p:spPr>
          <a:xfrm>
            <a:off x="13511764" y="7013790"/>
            <a:ext cx="4109035" cy="1087349"/>
          </a:xfrm>
          <a:prstGeom prst="rect">
            <a:avLst/>
          </a:prstGeom>
        </p:spPr>
        <p:txBody>
          <a:bodyPr lIns="0" tIns="0" rIns="0" bIns="0" rtlCol="0" anchor="t">
            <a:spAutoFit/>
          </a:bodyPr>
          <a:lstStyle/>
          <a:p>
            <a:pPr algn="l">
              <a:lnSpc>
                <a:spcPts val="2880"/>
              </a:lnSpc>
            </a:pPr>
            <a:r>
              <a:rPr lang="en-US" sz="1800" dirty="0">
                <a:solidFill>
                  <a:srgbClr val="1F2151"/>
                </a:solidFill>
                <a:latin typeface="Poppins"/>
                <a:ea typeface="Poppins"/>
                <a:cs typeface="Poppins"/>
                <a:sym typeface="Poppins"/>
              </a:rPr>
              <a:t>Bank or credit union that receives an ACH credit transactions and posts it to a customer’s account</a:t>
            </a:r>
          </a:p>
        </p:txBody>
      </p:sp>
      <p:sp>
        <p:nvSpPr>
          <p:cNvPr id="23" name="TextBox 23">
            <a:extLst>
              <a:ext uri="{FF2B5EF4-FFF2-40B4-BE49-F238E27FC236}">
                <a16:creationId xmlns:a16="http://schemas.microsoft.com/office/drawing/2014/main" id="{492A35D0-8AA9-634B-756D-B56107994D6B}"/>
              </a:ext>
            </a:extLst>
          </p:cNvPr>
          <p:cNvSpPr txBox="1"/>
          <p:nvPr/>
        </p:nvSpPr>
        <p:spPr>
          <a:xfrm>
            <a:off x="1221496" y="1545749"/>
            <a:ext cx="5443436" cy="3436838"/>
          </a:xfrm>
          <a:prstGeom prst="rect">
            <a:avLst/>
          </a:prstGeom>
        </p:spPr>
        <p:txBody>
          <a:bodyPr wrap="square" lIns="0" tIns="0" rIns="0" bIns="0" rtlCol="0" anchor="t">
            <a:spAutoFit/>
          </a:bodyPr>
          <a:lstStyle/>
          <a:p>
            <a:pPr algn="l">
              <a:lnSpc>
                <a:spcPts val="6719"/>
              </a:lnSpc>
            </a:pPr>
            <a:r>
              <a:rPr lang="en-US" sz="5599" b="1" dirty="0">
                <a:solidFill>
                  <a:srgbClr val="1F2151"/>
                </a:solidFill>
                <a:latin typeface="Poppins Bold"/>
                <a:ea typeface="Poppins Bold"/>
                <a:cs typeface="Poppins Bold"/>
                <a:sym typeface="Poppins Bold"/>
              </a:rPr>
              <a:t>After Both Phases Are In Place Who Must Comply?</a:t>
            </a:r>
          </a:p>
        </p:txBody>
      </p:sp>
      <p:sp>
        <p:nvSpPr>
          <p:cNvPr id="25" name="Freeform 25">
            <a:extLst>
              <a:ext uri="{FF2B5EF4-FFF2-40B4-BE49-F238E27FC236}">
                <a16:creationId xmlns:a16="http://schemas.microsoft.com/office/drawing/2014/main" id="{B1B71DC0-86AE-775E-7025-E453DBCE903E}"/>
              </a:ext>
            </a:extLst>
          </p:cNvPr>
          <p:cNvSpPr/>
          <p:nvPr/>
        </p:nvSpPr>
        <p:spPr>
          <a:xfrm>
            <a:off x="-1201801" y="7658100"/>
            <a:ext cx="5621401" cy="4167076"/>
          </a:xfrm>
          <a:custGeom>
            <a:avLst/>
            <a:gdLst/>
            <a:ahLst/>
            <a:cxnLst/>
            <a:rect l="l" t="t" r="r" b="b"/>
            <a:pathLst>
              <a:path w="8127642" h="6605556">
                <a:moveTo>
                  <a:pt x="0" y="0"/>
                </a:moveTo>
                <a:lnTo>
                  <a:pt x="8127642" y="0"/>
                </a:lnTo>
                <a:lnTo>
                  <a:pt x="8127642" y="6605556"/>
                </a:lnTo>
                <a:lnTo>
                  <a:pt x="0" y="660555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26" name="Freeform 26">
            <a:extLst>
              <a:ext uri="{FF2B5EF4-FFF2-40B4-BE49-F238E27FC236}">
                <a16:creationId xmlns:a16="http://schemas.microsoft.com/office/drawing/2014/main" id="{82D19A5F-B3CA-683E-43AC-58F5A93529B2}"/>
              </a:ext>
            </a:extLst>
          </p:cNvPr>
          <p:cNvSpPr/>
          <p:nvPr/>
        </p:nvSpPr>
        <p:spPr>
          <a:xfrm>
            <a:off x="286704" y="8522398"/>
            <a:ext cx="1483993" cy="1642245"/>
          </a:xfrm>
          <a:custGeom>
            <a:avLst/>
            <a:gdLst/>
            <a:ahLst/>
            <a:cxnLst/>
            <a:rect l="l" t="t" r="r" b="b"/>
            <a:pathLst>
              <a:path w="1483993" h="1642245">
                <a:moveTo>
                  <a:pt x="0" y="0"/>
                </a:moveTo>
                <a:lnTo>
                  <a:pt x="1483992" y="0"/>
                </a:lnTo>
                <a:lnTo>
                  <a:pt x="1483992" y="1642245"/>
                </a:lnTo>
                <a:lnTo>
                  <a:pt x="0" y="1642245"/>
                </a:lnTo>
                <a:lnTo>
                  <a:pt x="0" y="0"/>
                </a:lnTo>
                <a:close/>
              </a:path>
            </a:pathLst>
          </a:custGeom>
          <a:blipFill>
            <a:blip r:embed="rId4"/>
            <a:stretch>
              <a:fillRect/>
            </a:stretch>
          </a:blipFill>
        </p:spPr>
        <p:txBody>
          <a:bodyPr/>
          <a:lstStyle/>
          <a:p>
            <a:endParaRPr lang="en-US"/>
          </a:p>
        </p:txBody>
      </p:sp>
    </p:spTree>
    <p:extLst>
      <p:ext uri="{BB962C8B-B14F-4D97-AF65-F5344CB8AC3E}">
        <p14:creationId xmlns:p14="http://schemas.microsoft.com/office/powerpoint/2010/main" val="32927253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52C3C7"/>
        </a:solidFill>
        <a:effectLst/>
      </p:bgPr>
    </p:bg>
    <p:spTree>
      <p:nvGrpSpPr>
        <p:cNvPr id="1" name=""/>
        <p:cNvGrpSpPr/>
        <p:nvPr/>
      </p:nvGrpSpPr>
      <p:grpSpPr>
        <a:xfrm>
          <a:off x="0" y="0"/>
          <a:ext cx="0" cy="0"/>
          <a:chOff x="0" y="0"/>
          <a:chExt cx="0" cy="0"/>
        </a:xfrm>
      </p:grpSpPr>
      <p:grpSp>
        <p:nvGrpSpPr>
          <p:cNvPr id="2" name="Group 2"/>
          <p:cNvGrpSpPr/>
          <p:nvPr/>
        </p:nvGrpSpPr>
        <p:grpSpPr>
          <a:xfrm>
            <a:off x="7154584" y="-32884"/>
            <a:ext cx="11133416" cy="4988902"/>
            <a:chOff x="0" y="-38100"/>
            <a:chExt cx="2639032" cy="850900"/>
          </a:xfrm>
        </p:grpSpPr>
        <p:sp>
          <p:nvSpPr>
            <p:cNvPr id="3" name="Freeform 3"/>
            <p:cNvSpPr/>
            <p:nvPr/>
          </p:nvSpPr>
          <p:spPr>
            <a:xfrm>
              <a:off x="0" y="25993"/>
              <a:ext cx="2530659" cy="786807"/>
            </a:xfrm>
            <a:custGeom>
              <a:avLst/>
              <a:gdLst/>
              <a:ahLst/>
              <a:cxnLst/>
              <a:rect l="l" t="t" r="r" b="b"/>
              <a:pathLst>
                <a:path w="2639032" h="812800">
                  <a:moveTo>
                    <a:pt x="0" y="0"/>
                  </a:moveTo>
                  <a:lnTo>
                    <a:pt x="2639032" y="0"/>
                  </a:lnTo>
                  <a:lnTo>
                    <a:pt x="2639032" y="812800"/>
                  </a:lnTo>
                  <a:lnTo>
                    <a:pt x="0" y="812800"/>
                  </a:lnTo>
                  <a:close/>
                </a:path>
              </a:pathLst>
            </a:custGeom>
            <a:solidFill>
              <a:srgbClr val="1F2151"/>
            </a:solidFill>
          </p:spPr>
          <p:txBody>
            <a:bodyPr/>
            <a:lstStyle/>
            <a:p>
              <a:endParaRPr lang="en-US"/>
            </a:p>
          </p:txBody>
        </p:sp>
        <p:sp>
          <p:nvSpPr>
            <p:cNvPr id="4" name="TextBox 4"/>
            <p:cNvSpPr txBox="1"/>
            <p:nvPr/>
          </p:nvSpPr>
          <p:spPr>
            <a:xfrm>
              <a:off x="0" y="-38100"/>
              <a:ext cx="2639032"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p:cNvGrpSpPr/>
          <p:nvPr/>
        </p:nvGrpSpPr>
        <p:grpSpPr>
          <a:xfrm>
            <a:off x="8485845" y="4951735"/>
            <a:ext cx="9365738" cy="4988902"/>
            <a:chOff x="0" y="0"/>
            <a:chExt cx="2334968" cy="812800"/>
          </a:xfrm>
        </p:grpSpPr>
        <p:sp>
          <p:nvSpPr>
            <p:cNvPr id="6" name="Freeform 6"/>
            <p:cNvSpPr/>
            <p:nvPr/>
          </p:nvSpPr>
          <p:spPr>
            <a:xfrm>
              <a:off x="0" y="0"/>
              <a:ext cx="2334968" cy="812800"/>
            </a:xfrm>
            <a:custGeom>
              <a:avLst/>
              <a:gdLst/>
              <a:ahLst/>
              <a:cxnLst/>
              <a:rect l="l" t="t" r="r" b="b"/>
              <a:pathLst>
                <a:path w="2334968" h="812800">
                  <a:moveTo>
                    <a:pt x="0" y="0"/>
                  </a:moveTo>
                  <a:lnTo>
                    <a:pt x="2334968" y="0"/>
                  </a:lnTo>
                  <a:lnTo>
                    <a:pt x="2334968" y="812800"/>
                  </a:lnTo>
                  <a:lnTo>
                    <a:pt x="0" y="812800"/>
                  </a:lnTo>
                  <a:close/>
                </a:path>
              </a:pathLst>
            </a:custGeom>
            <a:solidFill>
              <a:srgbClr val="FFFFFF"/>
            </a:solidFill>
          </p:spPr>
          <p:txBody>
            <a:bodyPr/>
            <a:lstStyle/>
            <a:p>
              <a:endParaRPr lang="en-US"/>
            </a:p>
          </p:txBody>
        </p:sp>
        <p:sp>
          <p:nvSpPr>
            <p:cNvPr id="7" name="TextBox 7"/>
            <p:cNvSpPr txBox="1"/>
            <p:nvPr/>
          </p:nvSpPr>
          <p:spPr>
            <a:xfrm>
              <a:off x="0" y="-38100"/>
              <a:ext cx="2334968" cy="850900"/>
            </a:xfrm>
            <a:prstGeom prst="rect">
              <a:avLst/>
            </a:prstGeom>
          </p:spPr>
          <p:txBody>
            <a:bodyPr lIns="50800" tIns="50800" rIns="50800" bIns="50800" rtlCol="0" anchor="ctr"/>
            <a:lstStyle/>
            <a:p>
              <a:pPr algn="ctr">
                <a:lnSpc>
                  <a:spcPts val="2659"/>
                </a:lnSpc>
                <a:spcBef>
                  <a:spcPct val="0"/>
                </a:spcBef>
              </a:pPr>
              <a:endParaRPr/>
            </a:p>
          </p:txBody>
        </p:sp>
      </p:grpSp>
      <p:sp>
        <p:nvSpPr>
          <p:cNvPr id="11" name="TextBox 11"/>
          <p:cNvSpPr txBox="1"/>
          <p:nvPr/>
        </p:nvSpPr>
        <p:spPr>
          <a:xfrm>
            <a:off x="8465063" y="805283"/>
            <a:ext cx="5969920" cy="424815"/>
          </a:xfrm>
          <a:prstGeom prst="rect">
            <a:avLst/>
          </a:prstGeom>
        </p:spPr>
        <p:txBody>
          <a:bodyPr lIns="0" tIns="0" rIns="0" bIns="0" rtlCol="0" anchor="t">
            <a:spAutoFit/>
          </a:bodyPr>
          <a:lstStyle/>
          <a:p>
            <a:pPr algn="l">
              <a:lnSpc>
                <a:spcPts val="3360"/>
              </a:lnSpc>
            </a:pPr>
            <a:r>
              <a:rPr lang="en-US" sz="2400" b="1" dirty="0">
                <a:solidFill>
                  <a:srgbClr val="52C3C7"/>
                </a:solidFill>
                <a:latin typeface="Poppins Bold"/>
                <a:ea typeface="Poppins Bold"/>
                <a:cs typeface="Poppins Bold"/>
                <a:sym typeface="Poppins Bold"/>
              </a:rPr>
              <a:t>Risk-Based Fraud Monitoring</a:t>
            </a:r>
          </a:p>
        </p:txBody>
      </p:sp>
      <p:sp>
        <p:nvSpPr>
          <p:cNvPr id="12" name="TextBox 12"/>
          <p:cNvSpPr txBox="1"/>
          <p:nvPr/>
        </p:nvSpPr>
        <p:spPr>
          <a:xfrm>
            <a:off x="8437354" y="1677776"/>
            <a:ext cx="6409167" cy="2946832"/>
          </a:xfrm>
          <a:prstGeom prst="rect">
            <a:avLst/>
          </a:prstGeom>
        </p:spPr>
        <p:txBody>
          <a:bodyPr lIns="0" tIns="0" rIns="0" bIns="0" rtlCol="0" anchor="t">
            <a:spAutoFit/>
          </a:bodyPr>
          <a:lstStyle/>
          <a:p>
            <a:pPr algn="l">
              <a:lnSpc>
                <a:spcPts val="2880"/>
              </a:lnSpc>
            </a:pPr>
            <a:r>
              <a:rPr lang="en-US" sz="1800" dirty="0">
                <a:solidFill>
                  <a:srgbClr val="FFFFFF"/>
                </a:solidFill>
                <a:latin typeface="Poppins"/>
                <a:ea typeface="Poppins"/>
                <a:cs typeface="Poppins"/>
                <a:sym typeface="Poppins"/>
              </a:rPr>
              <a:t>Establish and implement processes or procedures to identify ACH entries initiated due to fraud.</a:t>
            </a:r>
          </a:p>
          <a:p>
            <a:pPr marL="742950" lvl="1" indent="-285750">
              <a:lnSpc>
                <a:spcPts val="2880"/>
              </a:lnSpc>
              <a:buFont typeface="Arial" panose="020B0604020202020204" pitchFamily="34" charset="0"/>
              <a:buChar char="•"/>
            </a:pPr>
            <a:r>
              <a:rPr lang="en-US" dirty="0">
                <a:solidFill>
                  <a:srgbClr val="FFFFFF"/>
                </a:solidFill>
                <a:latin typeface="Poppins"/>
                <a:ea typeface="Poppins"/>
                <a:cs typeface="Poppins"/>
                <a:sym typeface="Poppins"/>
              </a:rPr>
              <a:t>Unauthorized entries</a:t>
            </a:r>
          </a:p>
          <a:p>
            <a:pPr marL="742950" lvl="1" indent="-285750">
              <a:lnSpc>
                <a:spcPts val="2880"/>
              </a:lnSpc>
              <a:buFont typeface="Arial" panose="020B0604020202020204" pitchFamily="34" charset="0"/>
              <a:buChar char="•"/>
            </a:pPr>
            <a:r>
              <a:rPr lang="en-US" dirty="0">
                <a:solidFill>
                  <a:srgbClr val="FFFFFF"/>
                </a:solidFill>
                <a:latin typeface="Poppins"/>
                <a:ea typeface="Poppins"/>
                <a:cs typeface="Poppins"/>
                <a:sym typeface="Poppins"/>
              </a:rPr>
              <a:t>False Pretense</a:t>
            </a:r>
          </a:p>
          <a:p>
            <a:pPr lvl="1">
              <a:lnSpc>
                <a:spcPts val="2880"/>
              </a:lnSpc>
            </a:pPr>
            <a:endParaRPr lang="en-US" dirty="0">
              <a:solidFill>
                <a:srgbClr val="FFFFFF"/>
              </a:solidFill>
              <a:latin typeface="Poppins"/>
              <a:ea typeface="Poppins"/>
              <a:cs typeface="Poppins"/>
              <a:sym typeface="Poppins"/>
            </a:endParaRPr>
          </a:p>
          <a:p>
            <a:pPr lvl="1">
              <a:lnSpc>
                <a:spcPts val="2880"/>
              </a:lnSpc>
            </a:pPr>
            <a:r>
              <a:rPr lang="en-US" sz="2200" b="1" dirty="0">
                <a:solidFill>
                  <a:srgbClr val="FFFFFF"/>
                </a:solidFill>
                <a:latin typeface="Poppins"/>
                <a:ea typeface="Poppins"/>
                <a:cs typeface="Poppins"/>
                <a:sym typeface="Poppins"/>
              </a:rPr>
              <a:t>These processes should be reviewed at last annually to remain effective.</a:t>
            </a:r>
            <a:r>
              <a:rPr lang="en-US" dirty="0">
                <a:solidFill>
                  <a:srgbClr val="FFFFFF"/>
                </a:solidFill>
                <a:latin typeface="Poppins"/>
                <a:ea typeface="Poppins"/>
                <a:cs typeface="Poppins"/>
                <a:sym typeface="Poppins"/>
              </a:rPr>
              <a:t>	</a:t>
            </a:r>
          </a:p>
          <a:p>
            <a:pPr lvl="1">
              <a:lnSpc>
                <a:spcPts val="2880"/>
              </a:lnSpc>
            </a:pPr>
            <a:endParaRPr lang="en-US" dirty="0">
              <a:solidFill>
                <a:srgbClr val="FFFFFF"/>
              </a:solidFill>
              <a:latin typeface="Poppins"/>
              <a:ea typeface="Poppins"/>
              <a:cs typeface="Poppins"/>
              <a:sym typeface="Poppins"/>
            </a:endParaRPr>
          </a:p>
        </p:txBody>
      </p:sp>
      <p:sp>
        <p:nvSpPr>
          <p:cNvPr id="13" name="TextBox 13"/>
          <p:cNvSpPr txBox="1"/>
          <p:nvPr/>
        </p:nvSpPr>
        <p:spPr>
          <a:xfrm>
            <a:off x="9104521" y="5361103"/>
            <a:ext cx="5969920" cy="424815"/>
          </a:xfrm>
          <a:prstGeom prst="rect">
            <a:avLst/>
          </a:prstGeom>
        </p:spPr>
        <p:txBody>
          <a:bodyPr lIns="0" tIns="0" rIns="0" bIns="0" rtlCol="0" anchor="t">
            <a:spAutoFit/>
          </a:bodyPr>
          <a:lstStyle/>
          <a:p>
            <a:pPr algn="l">
              <a:lnSpc>
                <a:spcPts val="3360"/>
              </a:lnSpc>
            </a:pPr>
            <a:r>
              <a:rPr lang="en-US" sz="2400" b="1" dirty="0">
                <a:solidFill>
                  <a:srgbClr val="52C3C7"/>
                </a:solidFill>
                <a:latin typeface="Poppins Bold"/>
                <a:ea typeface="Poppins Bold"/>
                <a:cs typeface="Poppins Bold"/>
                <a:sym typeface="Poppins Bold"/>
              </a:rPr>
              <a:t>RDFI Credit Monitoring</a:t>
            </a:r>
          </a:p>
        </p:txBody>
      </p:sp>
      <p:sp>
        <p:nvSpPr>
          <p:cNvPr id="14" name="TextBox 14"/>
          <p:cNvSpPr txBox="1"/>
          <p:nvPr/>
        </p:nvSpPr>
        <p:spPr>
          <a:xfrm>
            <a:off x="9104521" y="6148678"/>
            <a:ext cx="6409167" cy="1831142"/>
          </a:xfrm>
          <a:prstGeom prst="rect">
            <a:avLst/>
          </a:prstGeom>
        </p:spPr>
        <p:txBody>
          <a:bodyPr lIns="0" tIns="0" rIns="0" bIns="0" rtlCol="0" anchor="t">
            <a:spAutoFit/>
          </a:bodyPr>
          <a:lstStyle/>
          <a:p>
            <a:pPr algn="l">
              <a:lnSpc>
                <a:spcPts val="2880"/>
              </a:lnSpc>
            </a:pPr>
            <a:r>
              <a:rPr lang="en-US" sz="1800" dirty="0">
                <a:solidFill>
                  <a:srgbClr val="1F2151"/>
                </a:solidFill>
                <a:latin typeface="Poppins"/>
                <a:ea typeface="Poppins"/>
                <a:cs typeface="Poppins"/>
                <a:sym typeface="Poppins"/>
              </a:rPr>
              <a:t>RDFIs must implement risk-based processes to monitoring incoming ACH credit transactions to help identify suspicious or potentially fraudulent credits.  The extends fraud monitoring responsibilities to include the receipt side of ACH transactions.</a:t>
            </a:r>
          </a:p>
        </p:txBody>
      </p:sp>
      <p:sp>
        <p:nvSpPr>
          <p:cNvPr id="17" name="TextBox 17"/>
          <p:cNvSpPr txBox="1"/>
          <p:nvPr/>
        </p:nvSpPr>
        <p:spPr>
          <a:xfrm>
            <a:off x="1221496" y="5774042"/>
            <a:ext cx="6169904" cy="1718419"/>
          </a:xfrm>
          <a:prstGeom prst="rect">
            <a:avLst/>
          </a:prstGeom>
        </p:spPr>
        <p:txBody>
          <a:bodyPr wrap="square" lIns="0" tIns="0" rIns="0" bIns="0" rtlCol="0" anchor="t">
            <a:spAutoFit/>
          </a:bodyPr>
          <a:lstStyle/>
          <a:p>
            <a:pPr algn="l">
              <a:lnSpc>
                <a:spcPts val="6719"/>
              </a:lnSpc>
            </a:pPr>
            <a:r>
              <a:rPr lang="en-US" sz="5599" b="1" dirty="0">
                <a:solidFill>
                  <a:srgbClr val="1F2151"/>
                </a:solidFill>
                <a:latin typeface="Poppins Bold"/>
                <a:ea typeface="Poppins Bold"/>
                <a:cs typeface="Poppins Bold"/>
                <a:sym typeface="Poppins Bold"/>
              </a:rPr>
              <a:t>Key Requirements</a:t>
            </a:r>
          </a:p>
        </p:txBody>
      </p:sp>
      <p:sp>
        <p:nvSpPr>
          <p:cNvPr id="19" name="Freeform 19"/>
          <p:cNvSpPr/>
          <p:nvPr/>
        </p:nvSpPr>
        <p:spPr>
          <a:xfrm flipH="1">
            <a:off x="-2590800" y="7546683"/>
            <a:ext cx="5604867" cy="3282304"/>
          </a:xfrm>
          <a:custGeom>
            <a:avLst/>
            <a:gdLst/>
            <a:ahLst/>
            <a:cxnLst/>
            <a:rect l="l" t="t" r="r" b="b"/>
            <a:pathLst>
              <a:path w="8166327" h="6636996">
                <a:moveTo>
                  <a:pt x="8166327" y="0"/>
                </a:moveTo>
                <a:lnTo>
                  <a:pt x="0" y="0"/>
                </a:lnTo>
                <a:lnTo>
                  <a:pt x="0" y="6636996"/>
                </a:lnTo>
                <a:lnTo>
                  <a:pt x="8166327" y="6636996"/>
                </a:lnTo>
                <a:lnTo>
                  <a:pt x="8166327"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pic>
        <p:nvPicPr>
          <p:cNvPr id="4098" name="Picture 2" descr="Ice cream sticks written with text REQUIREMENTS over wooden background. Top view of pen, notebook and ice cream sticks written with text REQUIREMENTS. picture of requirements stock pictures, royalty-free photos &amp; images">
            <a:extLst>
              <a:ext uri="{FF2B5EF4-FFF2-40B4-BE49-F238E27FC236}">
                <a16:creationId xmlns:a16="http://schemas.microsoft.com/office/drawing/2014/main" id="{D4D561F8-6982-C5E1-8A18-92FAC5E2EAA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66669" y="1271588"/>
            <a:ext cx="5829300" cy="3876675"/>
          </a:xfrm>
          <a:prstGeom prst="rect">
            <a:avLst/>
          </a:prstGeom>
          <a:noFill/>
          <a:effectLst>
            <a:softEdge rad="431800"/>
          </a:effectLst>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52C3C7"/>
        </a:solidFill>
        <a:effectLst/>
      </p:bgPr>
    </p:bg>
    <p:spTree>
      <p:nvGrpSpPr>
        <p:cNvPr id="1" name=""/>
        <p:cNvGrpSpPr/>
        <p:nvPr/>
      </p:nvGrpSpPr>
      <p:grpSpPr>
        <a:xfrm>
          <a:off x="0" y="0"/>
          <a:ext cx="0" cy="0"/>
          <a:chOff x="0" y="0"/>
          <a:chExt cx="0" cy="0"/>
        </a:xfrm>
      </p:grpSpPr>
      <p:sp>
        <p:nvSpPr>
          <p:cNvPr id="2" name="Freeform 2"/>
          <p:cNvSpPr/>
          <p:nvPr/>
        </p:nvSpPr>
        <p:spPr>
          <a:xfrm>
            <a:off x="12644653" y="2743686"/>
            <a:ext cx="208105" cy="297293"/>
          </a:xfrm>
          <a:custGeom>
            <a:avLst/>
            <a:gdLst/>
            <a:ahLst/>
            <a:cxnLst/>
            <a:rect l="l" t="t" r="r" b="b"/>
            <a:pathLst>
              <a:path w="208105" h="297293">
                <a:moveTo>
                  <a:pt x="0" y="0"/>
                </a:moveTo>
                <a:lnTo>
                  <a:pt x="208105" y="0"/>
                </a:lnTo>
                <a:lnTo>
                  <a:pt x="208105" y="297294"/>
                </a:lnTo>
                <a:lnTo>
                  <a:pt x="0" y="29729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AutoShape 3"/>
          <p:cNvSpPr/>
          <p:nvPr/>
        </p:nvSpPr>
        <p:spPr>
          <a:xfrm>
            <a:off x="1028700" y="601417"/>
            <a:ext cx="16230600" cy="0"/>
          </a:xfrm>
          <a:prstGeom prst="line">
            <a:avLst/>
          </a:prstGeom>
          <a:ln w="19050" cap="flat">
            <a:solidFill>
              <a:srgbClr val="FFFFFF"/>
            </a:solidFill>
            <a:prstDash val="solid"/>
            <a:headEnd type="none" w="sm" len="sm"/>
            <a:tailEnd type="none" w="sm" len="sm"/>
          </a:ln>
        </p:spPr>
        <p:txBody>
          <a:bodyPr/>
          <a:lstStyle/>
          <a:p>
            <a:endParaRPr lang="en-US"/>
          </a:p>
        </p:txBody>
      </p:sp>
      <p:grpSp>
        <p:nvGrpSpPr>
          <p:cNvPr id="4" name="Group 4"/>
          <p:cNvGrpSpPr/>
          <p:nvPr/>
        </p:nvGrpSpPr>
        <p:grpSpPr>
          <a:xfrm>
            <a:off x="0" y="0"/>
            <a:ext cx="7352672" cy="10287000"/>
            <a:chOff x="0" y="0"/>
            <a:chExt cx="1936506" cy="2709333"/>
          </a:xfrm>
        </p:grpSpPr>
        <p:sp>
          <p:nvSpPr>
            <p:cNvPr id="5" name="Freeform 5"/>
            <p:cNvSpPr/>
            <p:nvPr/>
          </p:nvSpPr>
          <p:spPr>
            <a:xfrm>
              <a:off x="0" y="0"/>
              <a:ext cx="1936506" cy="2709333"/>
            </a:xfrm>
            <a:custGeom>
              <a:avLst/>
              <a:gdLst/>
              <a:ahLst/>
              <a:cxnLst/>
              <a:rect l="l" t="t" r="r" b="b"/>
              <a:pathLst>
                <a:path w="1936506" h="2709333">
                  <a:moveTo>
                    <a:pt x="0" y="0"/>
                  </a:moveTo>
                  <a:lnTo>
                    <a:pt x="1936506" y="0"/>
                  </a:lnTo>
                  <a:lnTo>
                    <a:pt x="1936506" y="2709333"/>
                  </a:lnTo>
                  <a:lnTo>
                    <a:pt x="0" y="2709333"/>
                  </a:lnTo>
                  <a:close/>
                </a:path>
              </a:pathLst>
            </a:custGeom>
            <a:solidFill>
              <a:srgbClr val="1F2151"/>
            </a:solidFill>
          </p:spPr>
          <p:txBody>
            <a:bodyPr/>
            <a:lstStyle/>
            <a:p>
              <a:endParaRPr lang="en-US"/>
            </a:p>
          </p:txBody>
        </p:sp>
        <p:sp>
          <p:nvSpPr>
            <p:cNvPr id="6" name="TextBox 6"/>
            <p:cNvSpPr txBox="1"/>
            <p:nvPr/>
          </p:nvSpPr>
          <p:spPr>
            <a:xfrm>
              <a:off x="0" y="-38100"/>
              <a:ext cx="1936506" cy="2747433"/>
            </a:xfrm>
            <a:prstGeom prst="rect">
              <a:avLst/>
            </a:prstGeom>
          </p:spPr>
          <p:txBody>
            <a:bodyPr lIns="50800" tIns="50800" rIns="50800" bIns="50800" rtlCol="0" anchor="ctr"/>
            <a:lstStyle/>
            <a:p>
              <a:pPr algn="ctr">
                <a:lnSpc>
                  <a:spcPts val="2659"/>
                </a:lnSpc>
                <a:spcBef>
                  <a:spcPct val="0"/>
                </a:spcBef>
              </a:pPr>
              <a:endParaRPr/>
            </a:p>
          </p:txBody>
        </p:sp>
      </p:grpSp>
      <p:sp>
        <p:nvSpPr>
          <p:cNvPr id="7" name="Freeform 7"/>
          <p:cNvSpPr/>
          <p:nvPr/>
        </p:nvSpPr>
        <p:spPr>
          <a:xfrm>
            <a:off x="-1589731" y="7183004"/>
            <a:ext cx="6267753" cy="5093974"/>
          </a:xfrm>
          <a:custGeom>
            <a:avLst/>
            <a:gdLst/>
            <a:ahLst/>
            <a:cxnLst/>
            <a:rect l="l" t="t" r="r" b="b"/>
            <a:pathLst>
              <a:path w="6267753" h="5093974">
                <a:moveTo>
                  <a:pt x="0" y="0"/>
                </a:moveTo>
                <a:lnTo>
                  <a:pt x="6267753" y="0"/>
                </a:lnTo>
                <a:lnTo>
                  <a:pt x="6267753" y="5093973"/>
                </a:lnTo>
                <a:lnTo>
                  <a:pt x="0" y="509397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8" name="TextBox 8"/>
          <p:cNvSpPr txBox="1"/>
          <p:nvPr/>
        </p:nvSpPr>
        <p:spPr>
          <a:xfrm>
            <a:off x="1028700" y="1167744"/>
            <a:ext cx="5179295" cy="2577629"/>
          </a:xfrm>
          <a:prstGeom prst="rect">
            <a:avLst/>
          </a:prstGeom>
        </p:spPr>
        <p:txBody>
          <a:bodyPr lIns="0" tIns="0" rIns="0" bIns="0" rtlCol="0" anchor="t">
            <a:spAutoFit/>
          </a:bodyPr>
          <a:lstStyle/>
          <a:p>
            <a:pPr algn="l">
              <a:lnSpc>
                <a:spcPts val="6719"/>
              </a:lnSpc>
            </a:pPr>
            <a:r>
              <a:rPr lang="en-US" sz="5599" b="1" dirty="0">
                <a:solidFill>
                  <a:srgbClr val="FFFFFF"/>
                </a:solidFill>
                <a:latin typeface="Poppins Bold"/>
                <a:ea typeface="Poppins Bold"/>
                <a:cs typeface="Poppins Bold"/>
                <a:sym typeface="Poppins Bold"/>
              </a:rPr>
              <a:t>Non-Consumer Originators</a:t>
            </a:r>
          </a:p>
        </p:txBody>
      </p:sp>
      <p:grpSp>
        <p:nvGrpSpPr>
          <p:cNvPr id="9" name="Group 9"/>
          <p:cNvGrpSpPr/>
          <p:nvPr/>
        </p:nvGrpSpPr>
        <p:grpSpPr>
          <a:xfrm>
            <a:off x="0" y="0"/>
            <a:ext cx="6212838" cy="288733"/>
            <a:chOff x="0" y="0"/>
            <a:chExt cx="1636303" cy="76045"/>
          </a:xfrm>
        </p:grpSpPr>
        <p:sp>
          <p:nvSpPr>
            <p:cNvPr id="10" name="Freeform 10"/>
            <p:cNvSpPr/>
            <p:nvPr/>
          </p:nvSpPr>
          <p:spPr>
            <a:xfrm>
              <a:off x="0" y="0"/>
              <a:ext cx="1636303" cy="76045"/>
            </a:xfrm>
            <a:custGeom>
              <a:avLst/>
              <a:gdLst/>
              <a:ahLst/>
              <a:cxnLst/>
              <a:rect l="l" t="t" r="r" b="b"/>
              <a:pathLst>
                <a:path w="1636303" h="76045">
                  <a:moveTo>
                    <a:pt x="0" y="0"/>
                  </a:moveTo>
                  <a:lnTo>
                    <a:pt x="1636303" y="0"/>
                  </a:lnTo>
                  <a:lnTo>
                    <a:pt x="1636303" y="76045"/>
                  </a:lnTo>
                  <a:lnTo>
                    <a:pt x="0" y="76045"/>
                  </a:lnTo>
                  <a:close/>
                </a:path>
              </a:pathLst>
            </a:custGeom>
            <a:solidFill>
              <a:srgbClr val="00A6DA"/>
            </a:solidFill>
          </p:spPr>
          <p:txBody>
            <a:bodyPr/>
            <a:lstStyle/>
            <a:p>
              <a:endParaRPr lang="en-US"/>
            </a:p>
          </p:txBody>
        </p:sp>
        <p:sp>
          <p:nvSpPr>
            <p:cNvPr id="11" name="TextBox 11"/>
            <p:cNvSpPr txBox="1"/>
            <p:nvPr/>
          </p:nvSpPr>
          <p:spPr>
            <a:xfrm>
              <a:off x="0" y="-38100"/>
              <a:ext cx="1636303" cy="114145"/>
            </a:xfrm>
            <a:prstGeom prst="rect">
              <a:avLst/>
            </a:prstGeom>
          </p:spPr>
          <p:txBody>
            <a:bodyPr lIns="50800" tIns="50800" rIns="50800" bIns="50800" rtlCol="0" anchor="ctr"/>
            <a:lstStyle/>
            <a:p>
              <a:pPr algn="ctr">
                <a:lnSpc>
                  <a:spcPts val="2659"/>
                </a:lnSpc>
                <a:spcBef>
                  <a:spcPct val="0"/>
                </a:spcBef>
              </a:pPr>
              <a:endParaRPr/>
            </a:p>
          </p:txBody>
        </p:sp>
      </p:grpSp>
      <p:sp>
        <p:nvSpPr>
          <p:cNvPr id="12" name="TextBox 12"/>
          <p:cNvSpPr txBox="1"/>
          <p:nvPr/>
        </p:nvSpPr>
        <p:spPr>
          <a:xfrm>
            <a:off x="1023857" y="4286884"/>
            <a:ext cx="5184138" cy="1459246"/>
          </a:xfrm>
          <a:prstGeom prst="rect">
            <a:avLst/>
          </a:prstGeom>
        </p:spPr>
        <p:txBody>
          <a:bodyPr lIns="0" tIns="0" rIns="0" bIns="0" rtlCol="0" anchor="t">
            <a:spAutoFit/>
          </a:bodyPr>
          <a:lstStyle/>
          <a:p>
            <a:pPr algn="l">
              <a:lnSpc>
                <a:spcPts val="2880"/>
              </a:lnSpc>
            </a:pPr>
            <a:r>
              <a:rPr lang="en-US" sz="1800" dirty="0">
                <a:solidFill>
                  <a:srgbClr val="FFFFFF"/>
                </a:solidFill>
                <a:latin typeface="Poppins"/>
                <a:ea typeface="Poppins"/>
                <a:cs typeface="Poppins"/>
                <a:sym typeface="Poppins"/>
              </a:rPr>
              <a:t>A Non-Customer Originator is a business, organization, or government entity that initiates ACH transactions for purposes other than personal, family, or household use. </a:t>
            </a:r>
          </a:p>
        </p:txBody>
      </p:sp>
      <p:sp>
        <p:nvSpPr>
          <p:cNvPr id="13" name="TextBox 13"/>
          <p:cNvSpPr txBox="1"/>
          <p:nvPr/>
        </p:nvSpPr>
        <p:spPr>
          <a:xfrm>
            <a:off x="8252658" y="1391641"/>
            <a:ext cx="6651996" cy="424815"/>
          </a:xfrm>
          <a:prstGeom prst="rect">
            <a:avLst/>
          </a:prstGeom>
        </p:spPr>
        <p:txBody>
          <a:bodyPr lIns="0" tIns="0" rIns="0" bIns="0" rtlCol="0" anchor="t">
            <a:spAutoFit/>
          </a:bodyPr>
          <a:lstStyle/>
          <a:p>
            <a:pPr algn="l">
              <a:lnSpc>
                <a:spcPts val="3360"/>
              </a:lnSpc>
            </a:pPr>
            <a:r>
              <a:rPr lang="en-US" sz="2400" b="1" dirty="0">
                <a:latin typeface="Poppins Bold"/>
                <a:ea typeface="Poppins Bold"/>
                <a:cs typeface="Poppins Bold"/>
                <a:sym typeface="Poppins Bold"/>
              </a:rPr>
              <a:t>Key Characteristics</a:t>
            </a:r>
          </a:p>
        </p:txBody>
      </p:sp>
      <p:sp>
        <p:nvSpPr>
          <p:cNvPr id="14" name="TextBox 14"/>
          <p:cNvSpPr txBox="1"/>
          <p:nvPr/>
        </p:nvSpPr>
        <p:spPr>
          <a:xfrm>
            <a:off x="8252658" y="1816456"/>
            <a:ext cx="7083247" cy="7578228"/>
          </a:xfrm>
          <a:prstGeom prst="rect">
            <a:avLst/>
          </a:prstGeom>
        </p:spPr>
        <p:txBody>
          <a:bodyPr lIns="0" tIns="0" rIns="0" bIns="0" rtlCol="0" anchor="t">
            <a:spAutoFit/>
          </a:bodyPr>
          <a:lstStyle/>
          <a:p>
            <a:pPr marL="285750" lvl="0" indent="-285750">
              <a:lnSpc>
                <a:spcPct val="150000"/>
              </a:lnSpc>
              <a:buFont typeface="Arial" panose="020B0604020202020204" pitchFamily="34" charset="0"/>
              <a:buChar char="•"/>
            </a:pPr>
            <a:r>
              <a:rPr lang="en-US" dirty="0">
                <a:latin typeface="Poppins" panose="00000500000000000000" pitchFamily="2" charset="0"/>
                <a:cs typeface="Poppins" panose="00000500000000000000" pitchFamily="2" charset="0"/>
              </a:rPr>
              <a:t>Initiates ACH entries for </a:t>
            </a:r>
            <a:r>
              <a:rPr lang="en-US" b="1" dirty="0">
                <a:latin typeface="Poppins" panose="00000500000000000000" pitchFamily="2" charset="0"/>
                <a:cs typeface="Poppins" panose="00000500000000000000" pitchFamily="2" charset="0"/>
              </a:rPr>
              <a:t>commercial or business purposes</a:t>
            </a:r>
            <a:endParaRPr lang="en-US" dirty="0">
              <a:latin typeface="Poppins" panose="00000500000000000000" pitchFamily="2" charset="0"/>
              <a:cs typeface="Poppins" panose="00000500000000000000" pitchFamily="2" charset="0"/>
            </a:endParaRPr>
          </a:p>
          <a:p>
            <a:pPr marL="285750" lvl="0" indent="-285750">
              <a:lnSpc>
                <a:spcPct val="150000"/>
              </a:lnSpc>
              <a:buFont typeface="Arial" panose="020B0604020202020204" pitchFamily="34" charset="0"/>
              <a:buChar char="•"/>
            </a:pPr>
            <a:r>
              <a:rPr lang="en-US" dirty="0">
                <a:latin typeface="Poppins" panose="00000500000000000000" pitchFamily="2" charset="0"/>
                <a:cs typeface="Poppins" panose="00000500000000000000" pitchFamily="2" charset="0"/>
              </a:rPr>
              <a:t>Can send </a:t>
            </a:r>
            <a:r>
              <a:rPr lang="en-US" b="1" dirty="0">
                <a:latin typeface="Poppins" panose="00000500000000000000" pitchFamily="2" charset="0"/>
                <a:cs typeface="Poppins" panose="00000500000000000000" pitchFamily="2" charset="0"/>
              </a:rPr>
              <a:t>ACH credits</a:t>
            </a:r>
            <a:r>
              <a:rPr lang="en-US" dirty="0">
                <a:latin typeface="Poppins" panose="00000500000000000000" pitchFamily="2" charset="0"/>
                <a:cs typeface="Poppins" panose="00000500000000000000" pitchFamily="2" charset="0"/>
              </a:rPr>
              <a:t> (e.g., payroll, vendor payments) or </a:t>
            </a:r>
            <a:r>
              <a:rPr lang="en-US" b="1" dirty="0">
                <a:latin typeface="Poppins" panose="00000500000000000000" pitchFamily="2" charset="0"/>
                <a:cs typeface="Poppins" panose="00000500000000000000" pitchFamily="2" charset="0"/>
              </a:rPr>
              <a:t>ACH debits</a:t>
            </a:r>
            <a:r>
              <a:rPr lang="en-US" dirty="0">
                <a:latin typeface="Poppins" panose="00000500000000000000" pitchFamily="2" charset="0"/>
                <a:cs typeface="Poppins" panose="00000500000000000000" pitchFamily="2" charset="0"/>
              </a:rPr>
              <a:t> (e.g., B2B collections)</a:t>
            </a:r>
          </a:p>
          <a:p>
            <a:pPr marL="285750" lvl="0" indent="-285750">
              <a:lnSpc>
                <a:spcPct val="150000"/>
              </a:lnSpc>
              <a:buFont typeface="Arial" panose="020B0604020202020204" pitchFamily="34" charset="0"/>
              <a:buChar char="•"/>
            </a:pPr>
            <a:r>
              <a:rPr lang="en-US" dirty="0">
                <a:latin typeface="Poppins" panose="00000500000000000000" pitchFamily="2" charset="0"/>
                <a:cs typeface="Poppins" panose="00000500000000000000" pitchFamily="2" charset="0"/>
              </a:rPr>
              <a:t>Operates through an </a:t>
            </a:r>
            <a:r>
              <a:rPr lang="en-US" b="1" dirty="0">
                <a:latin typeface="Poppins" panose="00000500000000000000" pitchFamily="2" charset="0"/>
                <a:cs typeface="Poppins" panose="00000500000000000000" pitchFamily="2" charset="0"/>
              </a:rPr>
              <a:t>Originating Depository Financial Institution (ODFI)</a:t>
            </a:r>
          </a:p>
          <a:p>
            <a:pPr lvl="0">
              <a:lnSpc>
                <a:spcPct val="150000"/>
              </a:lnSpc>
            </a:pPr>
            <a:endParaRPr lang="en-US" dirty="0">
              <a:latin typeface="Poppins" panose="00000500000000000000" pitchFamily="2" charset="0"/>
              <a:cs typeface="Poppins" panose="00000500000000000000" pitchFamily="2" charset="0"/>
            </a:endParaRPr>
          </a:p>
          <a:p>
            <a:pPr>
              <a:lnSpc>
                <a:spcPct val="150000"/>
              </a:lnSpc>
            </a:pPr>
            <a:r>
              <a:rPr lang="en-US" sz="2400" b="1" dirty="0">
                <a:latin typeface="Poppins Bold" panose="00000800000000000000" charset="0"/>
                <a:cs typeface="Poppins Bold" panose="00000800000000000000" charset="0"/>
              </a:rPr>
              <a:t>Common examples</a:t>
            </a:r>
            <a:endParaRPr lang="en-US" sz="2400" dirty="0">
              <a:latin typeface="Poppins Bold" panose="00000800000000000000" charset="0"/>
              <a:cs typeface="Poppins Bold" panose="00000800000000000000" charset="0"/>
            </a:endParaRPr>
          </a:p>
          <a:p>
            <a:pPr marL="285750" lvl="0" indent="-285750">
              <a:lnSpc>
                <a:spcPct val="150000"/>
              </a:lnSpc>
              <a:buFont typeface="Arial" panose="020B0604020202020204" pitchFamily="34" charset="0"/>
              <a:buChar char="•"/>
            </a:pPr>
            <a:r>
              <a:rPr lang="en-US" dirty="0">
                <a:latin typeface="Poppins" panose="00000500000000000000" pitchFamily="2" charset="0"/>
                <a:cs typeface="Poppins" panose="00000500000000000000" pitchFamily="2" charset="0"/>
              </a:rPr>
              <a:t>Employers sending </a:t>
            </a:r>
            <a:r>
              <a:rPr lang="en-US" b="1" dirty="0">
                <a:latin typeface="Poppins" panose="00000500000000000000" pitchFamily="2" charset="0"/>
                <a:cs typeface="Poppins" panose="00000500000000000000" pitchFamily="2" charset="0"/>
              </a:rPr>
              <a:t>payroll direct deposits</a:t>
            </a:r>
            <a:endParaRPr lang="en-US" dirty="0">
              <a:latin typeface="Poppins" panose="00000500000000000000" pitchFamily="2" charset="0"/>
              <a:cs typeface="Poppins" panose="00000500000000000000" pitchFamily="2" charset="0"/>
            </a:endParaRPr>
          </a:p>
          <a:p>
            <a:pPr marL="285750" lvl="0" indent="-285750">
              <a:lnSpc>
                <a:spcPct val="150000"/>
              </a:lnSpc>
              <a:buFont typeface="Arial" panose="020B0604020202020204" pitchFamily="34" charset="0"/>
              <a:buChar char="•"/>
            </a:pPr>
            <a:r>
              <a:rPr lang="en-US" dirty="0">
                <a:latin typeface="Poppins" panose="00000500000000000000" pitchFamily="2" charset="0"/>
                <a:cs typeface="Poppins" panose="00000500000000000000" pitchFamily="2" charset="0"/>
              </a:rPr>
              <a:t>Businesses collecting </a:t>
            </a:r>
            <a:r>
              <a:rPr lang="en-US" b="1" dirty="0">
                <a:latin typeface="Poppins" panose="00000500000000000000" pitchFamily="2" charset="0"/>
                <a:cs typeface="Poppins" panose="00000500000000000000" pitchFamily="2" charset="0"/>
              </a:rPr>
              <a:t>ACH payments</a:t>
            </a:r>
            <a:r>
              <a:rPr lang="en-US" dirty="0">
                <a:latin typeface="Poppins" panose="00000500000000000000" pitchFamily="2" charset="0"/>
                <a:cs typeface="Poppins" panose="00000500000000000000" pitchFamily="2" charset="0"/>
              </a:rPr>
              <a:t> from customers</a:t>
            </a:r>
          </a:p>
          <a:p>
            <a:pPr marL="285750" lvl="0" indent="-285750">
              <a:lnSpc>
                <a:spcPct val="150000"/>
              </a:lnSpc>
              <a:buFont typeface="Arial" panose="020B0604020202020204" pitchFamily="34" charset="0"/>
              <a:buChar char="•"/>
            </a:pPr>
            <a:r>
              <a:rPr lang="en-US" dirty="0">
                <a:latin typeface="Poppins" panose="00000500000000000000" pitchFamily="2" charset="0"/>
                <a:cs typeface="Poppins" panose="00000500000000000000" pitchFamily="2" charset="0"/>
              </a:rPr>
              <a:t>Property management companies collecting rent via ACH</a:t>
            </a:r>
          </a:p>
          <a:p>
            <a:pPr marL="285750" lvl="0" indent="-285750">
              <a:lnSpc>
                <a:spcPct val="150000"/>
              </a:lnSpc>
              <a:buFont typeface="Arial" panose="020B0604020202020204" pitchFamily="34" charset="0"/>
              <a:buChar char="•"/>
            </a:pPr>
            <a:r>
              <a:rPr lang="en-US" dirty="0">
                <a:latin typeface="Poppins" panose="00000500000000000000" pitchFamily="2" charset="0"/>
                <a:cs typeface="Poppins" panose="00000500000000000000" pitchFamily="2" charset="0"/>
              </a:rPr>
              <a:t>Government agencies initiating tax or benefit payments</a:t>
            </a:r>
          </a:p>
          <a:p>
            <a:pPr marL="285750" lvl="0" indent="-285750">
              <a:lnSpc>
                <a:spcPct val="150000"/>
              </a:lnSpc>
              <a:buFont typeface="Arial" panose="020B0604020202020204" pitchFamily="34" charset="0"/>
              <a:buChar char="•"/>
            </a:pPr>
            <a:r>
              <a:rPr lang="en-US" dirty="0">
                <a:latin typeface="Poppins" panose="00000500000000000000" pitchFamily="2" charset="0"/>
                <a:cs typeface="Poppins" panose="00000500000000000000" pitchFamily="2" charset="0"/>
              </a:rPr>
              <a:t>Corporations paying vendors or contractors</a:t>
            </a:r>
          </a:p>
          <a:p>
            <a:pPr>
              <a:lnSpc>
                <a:spcPct val="150000"/>
              </a:lnSpc>
            </a:pPr>
            <a:endParaRPr lang="en-US" dirty="0">
              <a:latin typeface="Poppins" panose="00000500000000000000" pitchFamily="2" charset="0"/>
              <a:cs typeface="Poppins" panose="00000500000000000000" pitchFamily="2" charset="0"/>
            </a:endParaRPr>
          </a:p>
          <a:p>
            <a:pPr>
              <a:lnSpc>
                <a:spcPct val="150000"/>
              </a:lnSpc>
            </a:pPr>
            <a:r>
              <a:rPr lang="en-US" dirty="0">
                <a:latin typeface="Poppins" panose="00000500000000000000" pitchFamily="2" charset="0"/>
                <a:cs typeface="Poppins" panose="00000500000000000000" pitchFamily="2" charset="0"/>
              </a:rPr>
              <a:t>Non-consumer Originators typically present </a:t>
            </a:r>
            <a:r>
              <a:rPr lang="en-US" b="1" dirty="0">
                <a:latin typeface="Poppins" panose="00000500000000000000" pitchFamily="2" charset="0"/>
                <a:cs typeface="Poppins" panose="00000500000000000000" pitchFamily="2" charset="0"/>
              </a:rPr>
              <a:t>higher dollar volumes and greater fraud exposure</a:t>
            </a:r>
            <a:r>
              <a:rPr lang="en-US" dirty="0">
                <a:latin typeface="Poppins" panose="00000500000000000000" pitchFamily="2" charset="0"/>
                <a:cs typeface="Poppins" panose="00000500000000000000" pitchFamily="2" charset="0"/>
              </a:rPr>
              <a:t> than consumer activity, which is why Nacha places enhanced </a:t>
            </a:r>
            <a:r>
              <a:rPr lang="en-US" b="1" dirty="0">
                <a:latin typeface="Poppins" panose="00000500000000000000" pitchFamily="2" charset="0"/>
                <a:cs typeface="Poppins" panose="00000500000000000000" pitchFamily="2" charset="0"/>
              </a:rPr>
              <a:t>due diligence and fraud monitoring requirements</a:t>
            </a:r>
            <a:r>
              <a:rPr lang="en-US" dirty="0">
                <a:latin typeface="Poppins" panose="00000500000000000000" pitchFamily="2" charset="0"/>
                <a:cs typeface="Poppins" panose="00000500000000000000" pitchFamily="2" charset="0"/>
              </a:rPr>
              <a:t> on these entities—especially under the </a:t>
            </a:r>
            <a:r>
              <a:rPr lang="en-US" b="1" dirty="0">
                <a:latin typeface="Poppins" panose="00000500000000000000" pitchFamily="2" charset="0"/>
                <a:cs typeface="Poppins" panose="00000500000000000000" pitchFamily="2" charset="0"/>
              </a:rPr>
              <a:t>2026 ACH fraud monitoring rules</a:t>
            </a:r>
            <a:r>
              <a:rPr lang="en-US" dirty="0">
                <a:latin typeface="Poppins" panose="00000500000000000000" pitchFamily="2" charset="0"/>
                <a:cs typeface="Poppins" panose="00000500000000000000" pitchFamily="2" charset="0"/>
              </a:rPr>
              <a:t>.</a:t>
            </a:r>
          </a:p>
        </p:txBody>
      </p:sp>
      <p:sp>
        <p:nvSpPr>
          <p:cNvPr id="16" name="Freeform 16"/>
          <p:cNvSpPr/>
          <p:nvPr/>
        </p:nvSpPr>
        <p:spPr>
          <a:xfrm>
            <a:off x="288733" y="8648989"/>
            <a:ext cx="1349712" cy="1493645"/>
          </a:xfrm>
          <a:custGeom>
            <a:avLst/>
            <a:gdLst/>
            <a:ahLst/>
            <a:cxnLst/>
            <a:rect l="l" t="t" r="r" b="b"/>
            <a:pathLst>
              <a:path w="1349712" h="1493645">
                <a:moveTo>
                  <a:pt x="0" y="0"/>
                </a:moveTo>
                <a:lnTo>
                  <a:pt x="1349712" y="0"/>
                </a:lnTo>
                <a:lnTo>
                  <a:pt x="1349712" y="1493645"/>
                </a:lnTo>
                <a:lnTo>
                  <a:pt x="0" y="1493645"/>
                </a:lnTo>
                <a:lnTo>
                  <a:pt x="0" y="0"/>
                </a:lnTo>
                <a:close/>
              </a:path>
            </a:pathLst>
          </a:custGeom>
          <a:blipFill>
            <a:blip r:embed="rId6"/>
            <a:stretch>
              <a:fillRect/>
            </a:stretch>
          </a:blipFill>
        </p:spPr>
        <p:txBody>
          <a:bodyPr/>
          <a:lstStyle/>
          <a:p>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1F2151"/>
        </a:solidFill>
        <a:effectLst/>
      </p:bgPr>
    </p:bg>
    <p:spTree>
      <p:nvGrpSpPr>
        <p:cNvPr id="1" name="">
          <a:extLst>
            <a:ext uri="{FF2B5EF4-FFF2-40B4-BE49-F238E27FC236}">
              <a16:creationId xmlns:a16="http://schemas.microsoft.com/office/drawing/2014/main" id="{DDA9C00E-235E-B378-2310-2E11399D0385}"/>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22C5A839-DBAE-F819-4929-0F83FAE43740}"/>
              </a:ext>
            </a:extLst>
          </p:cNvPr>
          <p:cNvGrpSpPr/>
          <p:nvPr/>
        </p:nvGrpSpPr>
        <p:grpSpPr>
          <a:xfrm>
            <a:off x="6629401" y="1028700"/>
            <a:ext cx="10629900" cy="8229600"/>
            <a:chOff x="0" y="0"/>
            <a:chExt cx="2168357" cy="1950720"/>
          </a:xfrm>
        </p:grpSpPr>
        <p:sp>
          <p:nvSpPr>
            <p:cNvPr id="3" name="Freeform 3">
              <a:extLst>
                <a:ext uri="{FF2B5EF4-FFF2-40B4-BE49-F238E27FC236}">
                  <a16:creationId xmlns:a16="http://schemas.microsoft.com/office/drawing/2014/main" id="{92A8AA01-BAC9-9919-6BEF-5E1AC5D9782E}"/>
                </a:ext>
              </a:extLst>
            </p:cNvPr>
            <p:cNvSpPr/>
            <p:nvPr/>
          </p:nvSpPr>
          <p:spPr>
            <a:xfrm>
              <a:off x="0" y="0"/>
              <a:ext cx="2168357" cy="1950720"/>
            </a:xfrm>
            <a:custGeom>
              <a:avLst/>
              <a:gdLst/>
              <a:ahLst/>
              <a:cxnLst/>
              <a:rect l="l" t="t" r="r" b="b"/>
              <a:pathLst>
                <a:path w="2168357" h="1950720">
                  <a:moveTo>
                    <a:pt x="0" y="0"/>
                  </a:moveTo>
                  <a:lnTo>
                    <a:pt x="2168357" y="0"/>
                  </a:lnTo>
                  <a:lnTo>
                    <a:pt x="2168357" y="1950720"/>
                  </a:lnTo>
                  <a:lnTo>
                    <a:pt x="0" y="1950720"/>
                  </a:lnTo>
                  <a:close/>
                </a:path>
              </a:pathLst>
            </a:custGeom>
            <a:solidFill>
              <a:srgbClr val="FFFFFF"/>
            </a:solidFill>
          </p:spPr>
          <p:txBody>
            <a:bodyPr/>
            <a:lstStyle/>
            <a:p>
              <a:endParaRPr lang="en-US"/>
            </a:p>
          </p:txBody>
        </p:sp>
        <p:sp>
          <p:nvSpPr>
            <p:cNvPr id="4" name="TextBox 4">
              <a:extLst>
                <a:ext uri="{FF2B5EF4-FFF2-40B4-BE49-F238E27FC236}">
                  <a16:creationId xmlns:a16="http://schemas.microsoft.com/office/drawing/2014/main" id="{410F2884-06B4-7B2C-9E51-1EF0897E5A05}"/>
                </a:ext>
              </a:extLst>
            </p:cNvPr>
            <p:cNvSpPr txBox="1"/>
            <p:nvPr/>
          </p:nvSpPr>
          <p:spPr>
            <a:xfrm>
              <a:off x="0" y="-38100"/>
              <a:ext cx="2168357" cy="1988820"/>
            </a:xfrm>
            <a:prstGeom prst="rect">
              <a:avLst/>
            </a:prstGeom>
          </p:spPr>
          <p:txBody>
            <a:bodyPr lIns="50800" tIns="50800" rIns="50800" bIns="50800" rtlCol="0" anchor="ctr"/>
            <a:lstStyle/>
            <a:p>
              <a:pPr algn="ctr">
                <a:lnSpc>
                  <a:spcPts val="2659"/>
                </a:lnSpc>
                <a:spcBef>
                  <a:spcPct val="0"/>
                </a:spcBef>
              </a:pPr>
              <a:endParaRPr/>
            </a:p>
          </p:txBody>
        </p:sp>
      </p:grpSp>
      <p:sp>
        <p:nvSpPr>
          <p:cNvPr id="6" name="TextBox 6">
            <a:extLst>
              <a:ext uri="{FF2B5EF4-FFF2-40B4-BE49-F238E27FC236}">
                <a16:creationId xmlns:a16="http://schemas.microsoft.com/office/drawing/2014/main" id="{E253356A-4AD7-6675-62FC-B4B96E535951}"/>
              </a:ext>
            </a:extLst>
          </p:cNvPr>
          <p:cNvSpPr txBox="1"/>
          <p:nvPr/>
        </p:nvSpPr>
        <p:spPr>
          <a:xfrm>
            <a:off x="1712082" y="1545749"/>
            <a:ext cx="5679318" cy="4296048"/>
          </a:xfrm>
          <a:prstGeom prst="rect">
            <a:avLst/>
          </a:prstGeom>
        </p:spPr>
        <p:txBody>
          <a:bodyPr wrap="square" lIns="0" tIns="0" rIns="0" bIns="0" rtlCol="0" anchor="t">
            <a:spAutoFit/>
          </a:bodyPr>
          <a:lstStyle/>
          <a:p>
            <a:pPr algn="l">
              <a:lnSpc>
                <a:spcPts val="6719"/>
              </a:lnSpc>
            </a:pPr>
            <a:r>
              <a:rPr lang="en-US" sz="5599" b="1" dirty="0">
                <a:solidFill>
                  <a:srgbClr val="FFFFFF"/>
                </a:solidFill>
                <a:latin typeface="Poppins Bold"/>
                <a:ea typeface="Poppins Bold"/>
                <a:cs typeface="Poppins Bold"/>
                <a:sym typeface="Poppins Bold"/>
              </a:rPr>
              <a:t>Originating Depository Financial Institution (ODFI)</a:t>
            </a:r>
          </a:p>
        </p:txBody>
      </p:sp>
      <p:sp>
        <p:nvSpPr>
          <p:cNvPr id="8" name="AutoShape 8">
            <a:extLst>
              <a:ext uri="{FF2B5EF4-FFF2-40B4-BE49-F238E27FC236}">
                <a16:creationId xmlns:a16="http://schemas.microsoft.com/office/drawing/2014/main" id="{F89D7E5F-83F0-0114-BEEB-B96FB787F6CB}"/>
              </a:ext>
            </a:extLst>
          </p:cNvPr>
          <p:cNvSpPr/>
          <p:nvPr/>
        </p:nvSpPr>
        <p:spPr>
          <a:xfrm>
            <a:off x="1028700" y="601417"/>
            <a:ext cx="16230600" cy="0"/>
          </a:xfrm>
          <a:prstGeom prst="line">
            <a:avLst/>
          </a:prstGeom>
          <a:ln w="19050" cap="flat">
            <a:solidFill>
              <a:srgbClr val="FFFFFF"/>
            </a:solidFill>
            <a:prstDash val="solid"/>
            <a:headEnd type="none" w="sm" len="sm"/>
            <a:tailEnd type="none" w="sm" len="sm"/>
          </a:ln>
        </p:spPr>
        <p:txBody>
          <a:bodyPr/>
          <a:lstStyle/>
          <a:p>
            <a:endParaRPr lang="en-US"/>
          </a:p>
        </p:txBody>
      </p:sp>
      <p:sp>
        <p:nvSpPr>
          <p:cNvPr id="9" name="Freeform 9">
            <a:extLst>
              <a:ext uri="{FF2B5EF4-FFF2-40B4-BE49-F238E27FC236}">
                <a16:creationId xmlns:a16="http://schemas.microsoft.com/office/drawing/2014/main" id="{48C097BB-F13F-A160-F952-EFF8CD0C4535}"/>
              </a:ext>
            </a:extLst>
          </p:cNvPr>
          <p:cNvSpPr/>
          <p:nvPr/>
        </p:nvSpPr>
        <p:spPr>
          <a:xfrm>
            <a:off x="-2312988" y="5675340"/>
            <a:ext cx="9005307" cy="6565688"/>
          </a:xfrm>
          <a:custGeom>
            <a:avLst/>
            <a:gdLst/>
            <a:ahLst/>
            <a:cxnLst/>
            <a:rect l="l" t="t" r="r" b="b"/>
            <a:pathLst>
              <a:path w="9005307" h="6565688">
                <a:moveTo>
                  <a:pt x="0" y="0"/>
                </a:moveTo>
                <a:lnTo>
                  <a:pt x="9005308" y="0"/>
                </a:lnTo>
                <a:lnTo>
                  <a:pt x="9005308" y="6565688"/>
                </a:lnTo>
                <a:lnTo>
                  <a:pt x="0" y="656568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10" name="Group 10">
            <a:extLst>
              <a:ext uri="{FF2B5EF4-FFF2-40B4-BE49-F238E27FC236}">
                <a16:creationId xmlns:a16="http://schemas.microsoft.com/office/drawing/2014/main" id="{72B64EBB-949B-D9C3-A661-087A99411A68}"/>
              </a:ext>
            </a:extLst>
          </p:cNvPr>
          <p:cNvGrpSpPr/>
          <p:nvPr/>
        </p:nvGrpSpPr>
        <p:grpSpPr>
          <a:xfrm rot="-5400000">
            <a:off x="-1974906" y="1974906"/>
            <a:ext cx="4238545" cy="288733"/>
            <a:chOff x="0" y="0"/>
            <a:chExt cx="1116325" cy="76045"/>
          </a:xfrm>
        </p:grpSpPr>
        <p:sp>
          <p:nvSpPr>
            <p:cNvPr id="11" name="Freeform 11">
              <a:extLst>
                <a:ext uri="{FF2B5EF4-FFF2-40B4-BE49-F238E27FC236}">
                  <a16:creationId xmlns:a16="http://schemas.microsoft.com/office/drawing/2014/main" id="{BB8474BA-43B9-2195-54EE-B64ECBABE439}"/>
                </a:ext>
              </a:extLst>
            </p:cNvPr>
            <p:cNvSpPr/>
            <p:nvPr/>
          </p:nvSpPr>
          <p:spPr>
            <a:xfrm>
              <a:off x="0" y="0"/>
              <a:ext cx="1116324" cy="76045"/>
            </a:xfrm>
            <a:custGeom>
              <a:avLst/>
              <a:gdLst/>
              <a:ahLst/>
              <a:cxnLst/>
              <a:rect l="l" t="t" r="r" b="b"/>
              <a:pathLst>
                <a:path w="1116324" h="76045">
                  <a:moveTo>
                    <a:pt x="0" y="0"/>
                  </a:moveTo>
                  <a:lnTo>
                    <a:pt x="1116324" y="0"/>
                  </a:lnTo>
                  <a:lnTo>
                    <a:pt x="1116324" y="76045"/>
                  </a:lnTo>
                  <a:lnTo>
                    <a:pt x="0" y="76045"/>
                  </a:lnTo>
                  <a:close/>
                </a:path>
              </a:pathLst>
            </a:custGeom>
            <a:solidFill>
              <a:srgbClr val="52C3C7"/>
            </a:solidFill>
          </p:spPr>
          <p:txBody>
            <a:bodyPr/>
            <a:lstStyle/>
            <a:p>
              <a:endParaRPr lang="en-US"/>
            </a:p>
          </p:txBody>
        </p:sp>
        <p:sp>
          <p:nvSpPr>
            <p:cNvPr id="12" name="TextBox 12">
              <a:extLst>
                <a:ext uri="{FF2B5EF4-FFF2-40B4-BE49-F238E27FC236}">
                  <a16:creationId xmlns:a16="http://schemas.microsoft.com/office/drawing/2014/main" id="{2CA523A2-6D45-85F2-CB23-8B5EAE19EA36}"/>
                </a:ext>
              </a:extLst>
            </p:cNvPr>
            <p:cNvSpPr txBox="1"/>
            <p:nvPr/>
          </p:nvSpPr>
          <p:spPr>
            <a:xfrm>
              <a:off x="0" y="-38100"/>
              <a:ext cx="1116325" cy="114145"/>
            </a:xfrm>
            <a:prstGeom prst="rect">
              <a:avLst/>
            </a:prstGeom>
          </p:spPr>
          <p:txBody>
            <a:bodyPr lIns="50800" tIns="50800" rIns="50800" bIns="50800" rtlCol="0" anchor="ctr"/>
            <a:lstStyle/>
            <a:p>
              <a:pPr algn="ctr">
                <a:lnSpc>
                  <a:spcPts val="2659"/>
                </a:lnSpc>
                <a:spcBef>
                  <a:spcPct val="0"/>
                </a:spcBef>
              </a:pPr>
              <a:endParaRPr/>
            </a:p>
          </p:txBody>
        </p:sp>
      </p:grpSp>
      <p:sp>
        <p:nvSpPr>
          <p:cNvPr id="13" name="Freeform 13">
            <a:extLst>
              <a:ext uri="{FF2B5EF4-FFF2-40B4-BE49-F238E27FC236}">
                <a16:creationId xmlns:a16="http://schemas.microsoft.com/office/drawing/2014/main" id="{AD719482-6B04-B53D-3915-5D69F49570FC}"/>
              </a:ext>
            </a:extLst>
          </p:cNvPr>
          <p:cNvSpPr/>
          <p:nvPr/>
        </p:nvSpPr>
        <p:spPr>
          <a:xfrm>
            <a:off x="288733" y="8648989"/>
            <a:ext cx="1349712" cy="1493645"/>
          </a:xfrm>
          <a:custGeom>
            <a:avLst/>
            <a:gdLst/>
            <a:ahLst/>
            <a:cxnLst/>
            <a:rect l="l" t="t" r="r" b="b"/>
            <a:pathLst>
              <a:path w="1349712" h="1493645">
                <a:moveTo>
                  <a:pt x="0" y="0"/>
                </a:moveTo>
                <a:lnTo>
                  <a:pt x="1349712" y="0"/>
                </a:lnTo>
                <a:lnTo>
                  <a:pt x="1349712" y="1493645"/>
                </a:lnTo>
                <a:lnTo>
                  <a:pt x="0" y="1493645"/>
                </a:lnTo>
                <a:lnTo>
                  <a:pt x="0" y="0"/>
                </a:lnTo>
                <a:close/>
              </a:path>
            </a:pathLst>
          </a:custGeom>
          <a:blipFill>
            <a:blip r:embed="rId4"/>
            <a:stretch>
              <a:fillRect/>
            </a:stretch>
          </a:blipFill>
        </p:spPr>
        <p:txBody>
          <a:bodyPr/>
          <a:lstStyle/>
          <a:p>
            <a:endParaRPr lang="en-US"/>
          </a:p>
        </p:txBody>
      </p:sp>
      <p:sp>
        <p:nvSpPr>
          <p:cNvPr id="14" name="TextBox 13">
            <a:extLst>
              <a:ext uri="{FF2B5EF4-FFF2-40B4-BE49-F238E27FC236}">
                <a16:creationId xmlns:a16="http://schemas.microsoft.com/office/drawing/2014/main" id="{DC9D972E-4F1C-64D9-7BBD-ECDA412DE23F}"/>
              </a:ext>
            </a:extLst>
          </p:cNvPr>
          <p:cNvSpPr txBox="1"/>
          <p:nvPr/>
        </p:nvSpPr>
        <p:spPr>
          <a:xfrm>
            <a:off x="7162800" y="1391641"/>
            <a:ext cx="9413118" cy="6517425"/>
          </a:xfrm>
          <a:prstGeom prst="rect">
            <a:avLst/>
          </a:prstGeom>
        </p:spPr>
        <p:txBody>
          <a:bodyPr wrap="square" lIns="0" tIns="0" rIns="0" bIns="0" rtlCol="0" anchor="t">
            <a:spAutoFit/>
          </a:bodyPr>
          <a:lstStyle/>
          <a:p>
            <a:pPr algn="l">
              <a:lnSpc>
                <a:spcPts val="3360"/>
              </a:lnSpc>
            </a:pPr>
            <a:r>
              <a:rPr lang="en-US" sz="2400" b="1" dirty="0">
                <a:solidFill>
                  <a:srgbClr val="070B3A"/>
                </a:solidFill>
                <a:latin typeface="Poppins Bold"/>
                <a:ea typeface="Poppins Bold"/>
                <a:cs typeface="Poppins Bold"/>
                <a:sym typeface="Poppins Bold"/>
              </a:rPr>
              <a:t>How an ODFI works in the ACH process</a:t>
            </a:r>
          </a:p>
          <a:p>
            <a:pPr algn="l">
              <a:lnSpc>
                <a:spcPts val="3360"/>
              </a:lnSpc>
            </a:pPr>
            <a:endParaRPr lang="en-US" sz="2400" b="1" dirty="0">
              <a:solidFill>
                <a:srgbClr val="070B3A"/>
              </a:solidFill>
              <a:latin typeface="Poppins Bold"/>
              <a:ea typeface="Poppins Bold"/>
              <a:cs typeface="Poppins Bold"/>
              <a:sym typeface="Poppins Bold"/>
            </a:endParaRPr>
          </a:p>
          <a:p>
            <a:pPr marL="457200" indent="-457200" algn="l">
              <a:lnSpc>
                <a:spcPts val="3360"/>
              </a:lnSpc>
              <a:buFont typeface="+mj-lt"/>
              <a:buAutoNum type="arabicPeriod"/>
            </a:pPr>
            <a:r>
              <a:rPr lang="en-US" sz="2000" dirty="0">
                <a:solidFill>
                  <a:srgbClr val="070B3A"/>
                </a:solidFill>
                <a:latin typeface="Poppins" panose="00000500000000000000" pitchFamily="2" charset="0"/>
                <a:ea typeface="Poppins Bold"/>
                <a:cs typeface="Poppins" panose="00000500000000000000" pitchFamily="2" charset="0"/>
                <a:sym typeface="Poppins Bold"/>
              </a:rPr>
              <a:t>A business or individual (Originator) authorizes an ACH payment.</a:t>
            </a:r>
          </a:p>
          <a:p>
            <a:pPr marL="457200" indent="-457200" algn="l">
              <a:lnSpc>
                <a:spcPts val="3360"/>
              </a:lnSpc>
              <a:buFont typeface="+mj-lt"/>
              <a:buAutoNum type="arabicPeriod"/>
            </a:pPr>
            <a:r>
              <a:rPr lang="en-US" sz="2000" dirty="0">
                <a:solidFill>
                  <a:srgbClr val="070B3A"/>
                </a:solidFill>
                <a:latin typeface="Poppins" panose="00000500000000000000" pitchFamily="2" charset="0"/>
                <a:ea typeface="Poppins Bold"/>
                <a:cs typeface="Poppins" panose="00000500000000000000" pitchFamily="2" charset="0"/>
                <a:sym typeface="Poppins Bold"/>
              </a:rPr>
              <a:t>The ODFI transmits the ACH file into the ACH Network.</a:t>
            </a:r>
          </a:p>
          <a:p>
            <a:pPr marL="457200" indent="-457200" algn="l">
              <a:lnSpc>
                <a:spcPts val="3360"/>
              </a:lnSpc>
              <a:buFont typeface="+mj-lt"/>
              <a:buAutoNum type="arabicPeriod"/>
            </a:pPr>
            <a:r>
              <a:rPr lang="en-US" sz="2000" dirty="0">
                <a:solidFill>
                  <a:srgbClr val="070B3A"/>
                </a:solidFill>
                <a:latin typeface="Poppins" panose="00000500000000000000" pitchFamily="2" charset="0"/>
                <a:ea typeface="Poppins Bold"/>
                <a:cs typeface="Poppins" panose="00000500000000000000" pitchFamily="2" charset="0"/>
                <a:sym typeface="Poppins Bold"/>
              </a:rPr>
              <a:t>The ACH Operator (example:  Federal Reserve) routes the entry.</a:t>
            </a:r>
          </a:p>
          <a:p>
            <a:pPr marL="457200" indent="-457200" algn="l">
              <a:lnSpc>
                <a:spcPts val="3360"/>
              </a:lnSpc>
              <a:buFont typeface="+mj-lt"/>
              <a:buAutoNum type="arabicPeriod"/>
            </a:pPr>
            <a:r>
              <a:rPr lang="en-US" sz="2000" dirty="0">
                <a:solidFill>
                  <a:srgbClr val="070B3A"/>
                </a:solidFill>
                <a:latin typeface="Poppins" panose="00000500000000000000" pitchFamily="2" charset="0"/>
                <a:ea typeface="Poppins Bold"/>
                <a:cs typeface="Poppins" panose="00000500000000000000" pitchFamily="2" charset="0"/>
                <a:sym typeface="Poppins Bold"/>
              </a:rPr>
              <a:t>The Receiving Depository Financial Institution (RDFI) receives the entry and posts them to the Receiver’s account.</a:t>
            </a:r>
          </a:p>
          <a:p>
            <a:pPr algn="l">
              <a:lnSpc>
                <a:spcPts val="3360"/>
              </a:lnSpc>
            </a:pPr>
            <a:endParaRPr lang="en-US" sz="2400" dirty="0">
              <a:solidFill>
                <a:srgbClr val="070B3A"/>
              </a:solidFill>
              <a:latin typeface="Poppins" panose="00000500000000000000" pitchFamily="2" charset="0"/>
              <a:ea typeface="Poppins Bold"/>
              <a:cs typeface="Poppins" panose="00000500000000000000" pitchFamily="2" charset="0"/>
              <a:sym typeface="Poppins Bold"/>
            </a:endParaRPr>
          </a:p>
          <a:p>
            <a:pPr algn="l">
              <a:lnSpc>
                <a:spcPts val="3360"/>
              </a:lnSpc>
            </a:pPr>
            <a:r>
              <a:rPr lang="en-US" sz="2400" b="1" dirty="0">
                <a:solidFill>
                  <a:srgbClr val="070B3A"/>
                </a:solidFill>
                <a:latin typeface="Poppins" panose="00000500000000000000" pitchFamily="2" charset="0"/>
                <a:ea typeface="Poppins Bold"/>
                <a:cs typeface="Poppins" panose="00000500000000000000" pitchFamily="2" charset="0"/>
                <a:sym typeface="Poppins Bold"/>
              </a:rPr>
              <a:t>Key </a:t>
            </a:r>
            <a:r>
              <a:rPr lang="en-US" sz="2400" b="1" dirty="0" err="1">
                <a:solidFill>
                  <a:srgbClr val="070B3A"/>
                </a:solidFill>
                <a:latin typeface="Poppins" panose="00000500000000000000" pitchFamily="2" charset="0"/>
                <a:ea typeface="Poppins Bold"/>
                <a:cs typeface="Poppins" panose="00000500000000000000" pitchFamily="2" charset="0"/>
                <a:sym typeface="Poppins Bold"/>
              </a:rPr>
              <a:t>responsibilites</a:t>
            </a:r>
            <a:r>
              <a:rPr lang="en-US" sz="2400" b="1" dirty="0">
                <a:solidFill>
                  <a:srgbClr val="070B3A"/>
                </a:solidFill>
                <a:latin typeface="Poppins" panose="00000500000000000000" pitchFamily="2" charset="0"/>
                <a:ea typeface="Poppins Bold"/>
                <a:cs typeface="Poppins" panose="00000500000000000000" pitchFamily="2" charset="0"/>
                <a:sym typeface="Poppins Bold"/>
              </a:rPr>
              <a:t> of an ODFI</a:t>
            </a:r>
          </a:p>
          <a:p>
            <a:pPr marL="342900" indent="-342900" algn="l">
              <a:lnSpc>
                <a:spcPts val="3360"/>
              </a:lnSpc>
              <a:buFont typeface="Arial" panose="020B0604020202020204" pitchFamily="34" charset="0"/>
              <a:buChar char="•"/>
            </a:pPr>
            <a:r>
              <a:rPr lang="en-US" sz="2000" dirty="0">
                <a:solidFill>
                  <a:srgbClr val="070B3A"/>
                </a:solidFill>
                <a:latin typeface="Poppins" panose="00000500000000000000" pitchFamily="2" charset="0"/>
                <a:ea typeface="Poppins Bold"/>
                <a:cs typeface="Poppins" panose="00000500000000000000" pitchFamily="2" charset="0"/>
                <a:sym typeface="Poppins Bold"/>
              </a:rPr>
              <a:t>Ensure ACH entries are properly authorized</a:t>
            </a:r>
          </a:p>
          <a:p>
            <a:pPr marL="342900" indent="-342900" algn="l">
              <a:lnSpc>
                <a:spcPts val="3360"/>
              </a:lnSpc>
              <a:buFont typeface="Arial" panose="020B0604020202020204" pitchFamily="34" charset="0"/>
              <a:buChar char="•"/>
            </a:pPr>
            <a:r>
              <a:rPr lang="en-US" sz="2000" dirty="0">
                <a:solidFill>
                  <a:srgbClr val="070B3A"/>
                </a:solidFill>
                <a:latin typeface="Poppins" panose="00000500000000000000" pitchFamily="2" charset="0"/>
                <a:ea typeface="Poppins Bold"/>
                <a:cs typeface="Poppins" panose="00000500000000000000" pitchFamily="2" charset="0"/>
                <a:sym typeface="Poppins Bold"/>
              </a:rPr>
              <a:t>Perform due diligence on Originators and Third-Party Senders</a:t>
            </a:r>
          </a:p>
          <a:p>
            <a:pPr marL="342900" indent="-342900" algn="l">
              <a:lnSpc>
                <a:spcPts val="3360"/>
              </a:lnSpc>
              <a:buFont typeface="Arial" panose="020B0604020202020204" pitchFamily="34" charset="0"/>
              <a:buChar char="•"/>
            </a:pPr>
            <a:r>
              <a:rPr lang="en-US" sz="2000" dirty="0">
                <a:solidFill>
                  <a:srgbClr val="070B3A"/>
                </a:solidFill>
                <a:latin typeface="Poppins" panose="00000500000000000000" pitchFamily="2" charset="0"/>
                <a:ea typeface="Poppins Bold"/>
                <a:cs typeface="Poppins" panose="00000500000000000000" pitchFamily="2" charset="0"/>
                <a:sym typeface="Poppins Bold"/>
              </a:rPr>
              <a:t>Monitor ACH activity for fraud and suspicious behavior</a:t>
            </a:r>
          </a:p>
          <a:p>
            <a:pPr marL="342900" indent="-342900" algn="l">
              <a:lnSpc>
                <a:spcPts val="3360"/>
              </a:lnSpc>
              <a:buFont typeface="Arial" panose="020B0604020202020204" pitchFamily="34" charset="0"/>
              <a:buChar char="•"/>
            </a:pPr>
            <a:r>
              <a:rPr lang="en-US" sz="2000" dirty="0">
                <a:solidFill>
                  <a:srgbClr val="070B3A"/>
                </a:solidFill>
                <a:latin typeface="Poppins" panose="00000500000000000000" pitchFamily="2" charset="0"/>
                <a:ea typeface="Poppins Bold"/>
                <a:cs typeface="Poppins" panose="00000500000000000000" pitchFamily="2" charset="0"/>
                <a:sym typeface="Poppins Bold"/>
              </a:rPr>
              <a:t>Enforce exposure limits and return rate thresholds</a:t>
            </a:r>
          </a:p>
          <a:p>
            <a:pPr marL="342900" indent="-342900" algn="l">
              <a:lnSpc>
                <a:spcPts val="3360"/>
              </a:lnSpc>
              <a:buFont typeface="Arial" panose="020B0604020202020204" pitchFamily="34" charset="0"/>
              <a:buChar char="•"/>
            </a:pPr>
            <a:r>
              <a:rPr lang="en-US" sz="2000" dirty="0">
                <a:solidFill>
                  <a:srgbClr val="070B3A"/>
                </a:solidFill>
                <a:latin typeface="Poppins" panose="00000500000000000000" pitchFamily="2" charset="0"/>
                <a:ea typeface="Poppins Bold"/>
                <a:cs typeface="Poppins" panose="00000500000000000000" pitchFamily="2" charset="0"/>
                <a:sym typeface="Poppins Bold"/>
              </a:rPr>
              <a:t>Confirm that ACH entries comply with Nacha Rules</a:t>
            </a:r>
          </a:p>
          <a:p>
            <a:pPr algn="l">
              <a:lnSpc>
                <a:spcPts val="3360"/>
              </a:lnSpc>
            </a:pPr>
            <a:endParaRPr lang="en-US" sz="2400" dirty="0">
              <a:solidFill>
                <a:srgbClr val="070B3A"/>
              </a:solidFill>
              <a:latin typeface="Poppins" panose="00000500000000000000" pitchFamily="2" charset="0"/>
              <a:ea typeface="Poppins Bold"/>
              <a:cs typeface="Poppins" panose="00000500000000000000" pitchFamily="2" charset="0"/>
              <a:sym typeface="Poppins Bold"/>
            </a:endParaRPr>
          </a:p>
        </p:txBody>
      </p:sp>
    </p:spTree>
    <p:extLst>
      <p:ext uri="{BB962C8B-B14F-4D97-AF65-F5344CB8AC3E}">
        <p14:creationId xmlns:p14="http://schemas.microsoft.com/office/powerpoint/2010/main" val="79735967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iseño personalizad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activity xmlns="bb7d434f-81a9-4d37-8013-3c637be41ef3" xsi:nil="true"/>
    <_ip_UnifiedCompliancePolicyProperties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9583A0154B0AB45A99E081DCBA2F54C" ma:contentTypeVersion="13" ma:contentTypeDescription="Create a new document." ma:contentTypeScope="" ma:versionID="c728e5e9e59c138d541f0caac481b2d8">
  <xsd:schema xmlns:xsd="http://www.w3.org/2001/XMLSchema" xmlns:xs="http://www.w3.org/2001/XMLSchema" xmlns:p="http://schemas.microsoft.com/office/2006/metadata/properties" xmlns:ns1="http://schemas.microsoft.com/sharepoint/v3" xmlns:ns3="bb7d434f-81a9-4d37-8013-3c637be41ef3" targetNamespace="http://schemas.microsoft.com/office/2006/metadata/properties" ma:root="true" ma:fieldsID="fa983260ebc69e180987625941c6b152" ns1:_="" ns3:_="">
    <xsd:import namespace="http://schemas.microsoft.com/sharepoint/v3"/>
    <xsd:import namespace="bb7d434f-81a9-4d37-8013-3c637be41ef3"/>
    <xsd:element name="properties">
      <xsd:complexType>
        <xsd:sequence>
          <xsd:element name="documentManagement">
            <xsd:complexType>
              <xsd:all>
                <xsd:element ref="ns3:MediaServiceDateTaken" minOccurs="0"/>
                <xsd:element ref="ns3:MediaServiceMetadata" minOccurs="0"/>
                <xsd:element ref="ns3:MediaServiceFastMetadata" minOccurs="0"/>
                <xsd:element ref="ns3:MediaServiceSearchProperties" minOccurs="0"/>
                <xsd:element ref="ns3:MediaServiceSystemTags" minOccurs="0"/>
                <xsd:element ref="ns3:MediaServiceGenerationTime" minOccurs="0"/>
                <xsd:element ref="ns3:MediaServiceEventHashCode" minOccurs="0"/>
                <xsd:element ref="ns3:MediaLengthInSeconds" minOccurs="0"/>
                <xsd:element ref="ns1:_ip_UnifiedCompliancePolicyProperties" minOccurs="0"/>
                <xsd:element ref="ns1:_ip_UnifiedCompliancePolicyUIAction" minOccurs="0"/>
                <xsd:element ref="ns3:MediaServiceLocation" minOccurs="0"/>
                <xsd:element ref="ns3:_activity"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6" nillable="true" ma:displayName="Unified Compliance Policy Properties" ma:hidden="true" ma:internalName="_ip_UnifiedCompliancePolicyProperties">
      <xsd:simpleType>
        <xsd:restriction base="dms:Note"/>
      </xsd:simpleType>
    </xsd:element>
    <xsd:element name="_ip_UnifiedCompliancePolicyUIAction" ma:index="17"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b7d434f-81a9-4d37-8013-3c637be41ef3" elementFormDefault="qualified">
    <xsd:import namespace="http://schemas.microsoft.com/office/2006/documentManagement/types"/>
    <xsd:import namespace="http://schemas.microsoft.com/office/infopath/2007/PartnerControls"/>
    <xsd:element name="MediaServiceDateTaken" ma:index="8" nillable="true" ma:displayName="MediaServiceDateTaken" ma:hidden="true" ma:indexed="true" ma:internalName="MediaServiceDateTaken" ma:readOnly="true">
      <xsd:simpleType>
        <xsd:restriction base="dms:Text"/>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MediaServiceSystemTags" ma:index="12" nillable="true" ma:displayName="MediaServiceSystemTags" ma:hidden="true" ma:internalName="MediaServiceSystemTags" ma:readOnly="true">
      <xsd:simpleType>
        <xsd:restriction base="dms:Note"/>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Location" ma:index="18" nillable="true" ma:displayName="Location" ma:indexed="true" ma:internalName="MediaServiceLocation" ma:readOnly="true">
      <xsd:simpleType>
        <xsd:restriction base="dms:Text"/>
      </xsd:simpleType>
    </xsd:element>
    <xsd:element name="_activity" ma:index="19" nillable="true" ma:displayName="_activity" ma:hidden="true" ma:internalName="_activity">
      <xsd:simpleType>
        <xsd:restriction base="dms:Note"/>
      </xsd:simpleType>
    </xsd:element>
    <xsd:element name="MediaServiceOCR" ma:index="20"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E683BC8-4E4E-49FE-80F4-642B089505B7}">
  <ds:schemaRefs>
    <ds:schemaRef ds:uri="http://schemas.microsoft.com/sharepoint/v3/contenttype/forms"/>
  </ds:schemaRefs>
</ds:datastoreItem>
</file>

<file path=customXml/itemProps2.xml><?xml version="1.0" encoding="utf-8"?>
<ds:datastoreItem xmlns:ds="http://schemas.openxmlformats.org/officeDocument/2006/customXml" ds:itemID="{73E9BF8D-13DE-4399-90BC-6872FF19BBD1}">
  <ds:schemaRefs>
    <ds:schemaRef ds:uri="bb7d434f-81a9-4d37-8013-3c637be41ef3"/>
    <ds:schemaRef ds:uri="http://schemas.microsoft.com/office/2006/metadata/properties"/>
    <ds:schemaRef ds:uri="http://schemas.microsoft.com/sharepoint/v3"/>
    <ds:schemaRef ds:uri="http://purl.org/dc/elements/1.1/"/>
    <ds:schemaRef ds:uri="http://purl.org/dc/terms/"/>
    <ds:schemaRef ds:uri="http://purl.org/dc/dcmitype/"/>
    <ds:schemaRef ds:uri="http://schemas.microsoft.com/office/2006/documentManagement/types"/>
    <ds:schemaRef ds:uri="http://www.w3.org/XML/1998/namespace"/>
    <ds:schemaRef ds:uri="http://schemas.microsoft.com/office/infopath/2007/PartnerControls"/>
    <ds:schemaRef ds:uri="http://schemas.openxmlformats.org/package/2006/metadata/core-properties"/>
  </ds:schemaRefs>
</ds:datastoreItem>
</file>

<file path=customXml/itemProps3.xml><?xml version="1.0" encoding="utf-8"?>
<ds:datastoreItem xmlns:ds="http://schemas.openxmlformats.org/officeDocument/2006/customXml" ds:itemID="{1D05A9FB-CB07-4E80-A59A-66D2E61ADDE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bb7d434f-81a9-4d37-8013-3c637be41ef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00eb1058-3d60-4da0-821d-6730429332c3}" enabled="0" method="" siteId="{00eb1058-3d60-4da0-821d-6730429332c3}" removed="1"/>
</clbl:labelList>
</file>

<file path=docProps/app.xml><?xml version="1.0" encoding="utf-8"?>
<Properties xmlns="http://schemas.openxmlformats.org/officeDocument/2006/extended-properties" xmlns:vt="http://schemas.openxmlformats.org/officeDocument/2006/docPropsVTypes">
  <TotalTime>10199</TotalTime>
  <Words>1050</Words>
  <Application>Microsoft Office PowerPoint</Application>
  <PresentationFormat>Custom</PresentationFormat>
  <Paragraphs>153</Paragraphs>
  <Slides>21</Slides>
  <Notes>0</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21</vt:i4>
      </vt:variant>
    </vt:vector>
  </HeadingPairs>
  <TitlesOfParts>
    <vt:vector size="32" baseType="lpstr">
      <vt:lpstr>Poppins Bold</vt:lpstr>
      <vt:lpstr>Arial</vt:lpstr>
      <vt:lpstr>Poppins Semi-Bold</vt:lpstr>
      <vt:lpstr>Poppins</vt:lpstr>
      <vt:lpstr>Montserrat</vt:lpstr>
      <vt:lpstr>Poppins Medium</vt:lpstr>
      <vt:lpstr>Aptos</vt:lpstr>
      <vt:lpstr>Franklin Gothic Book</vt:lpstr>
      <vt:lpstr>Calibri</vt:lpstr>
      <vt:lpstr>Office Theme</vt:lpstr>
      <vt:lpstr>Diseño personalizado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Finovifi 3</dc:title>
  <dc:creator>Starr Largin</dc:creator>
  <cp:lastModifiedBy>Starr Largin</cp:lastModifiedBy>
  <cp:revision>20</cp:revision>
  <dcterms:created xsi:type="dcterms:W3CDTF">2006-08-16T00:00:00Z</dcterms:created>
  <dcterms:modified xsi:type="dcterms:W3CDTF">2026-02-12T15:03:04Z</dcterms:modified>
  <dc:identifier>DAGROzzgKbw</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0x01010069583A0154B0AB45A99E081DCBA2F54C</vt:lpwstr>
  </property>
</Properties>
</file>